
<file path=[Content_Types].xml><?xml version="1.0" encoding="utf-8"?>
<Types xmlns="http://schemas.openxmlformats.org/package/2006/content-types">
  <Default Extension="jpeg" ContentType="image/jpeg"/>
  <Default Extension="jpg" ContentType="image/jpeg"/>
  <Default Extension="mov" ContentType="video/quicktime"/>
  <Default Extension="mp4" ContentType="video/mp4"/>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1" r:id="rId1"/>
  </p:sldMasterIdLst>
  <p:notesMasterIdLst>
    <p:notesMasterId r:id="rId36"/>
  </p:notesMasterIdLst>
  <p:sldIdLst>
    <p:sldId id="257" r:id="rId2"/>
    <p:sldId id="259" r:id="rId3"/>
    <p:sldId id="265" r:id="rId4"/>
    <p:sldId id="311" r:id="rId5"/>
    <p:sldId id="268" r:id="rId6"/>
    <p:sldId id="269" r:id="rId7"/>
    <p:sldId id="266" r:id="rId8"/>
    <p:sldId id="312" r:id="rId9"/>
    <p:sldId id="316" r:id="rId10"/>
    <p:sldId id="362" r:id="rId11"/>
    <p:sldId id="331" r:id="rId12"/>
    <p:sldId id="305" r:id="rId13"/>
    <p:sldId id="314" r:id="rId14"/>
    <p:sldId id="365" r:id="rId15"/>
    <p:sldId id="310" r:id="rId16"/>
    <p:sldId id="270" r:id="rId17"/>
    <p:sldId id="271" r:id="rId18"/>
    <p:sldId id="272" r:id="rId19"/>
    <p:sldId id="329" r:id="rId20"/>
    <p:sldId id="414" r:id="rId21"/>
    <p:sldId id="328" r:id="rId22"/>
    <p:sldId id="318" r:id="rId23"/>
    <p:sldId id="420" r:id="rId24"/>
    <p:sldId id="367" r:id="rId25"/>
    <p:sldId id="370" r:id="rId26"/>
    <p:sldId id="648" r:id="rId27"/>
    <p:sldId id="651" r:id="rId28"/>
    <p:sldId id="652" r:id="rId29"/>
    <p:sldId id="303" r:id="rId30"/>
    <p:sldId id="320" r:id="rId31"/>
    <p:sldId id="325" r:id="rId32"/>
    <p:sldId id="299" r:id="rId33"/>
    <p:sldId id="300" r:id="rId34"/>
    <p:sldId id="301"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E174F"/>
    <a:srgbClr val="9FED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E4BB883-AFF9-4099-A281-97310E077C8C}" v="12" dt="2025-09-30T02:48:50.51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691" autoAdjust="0"/>
    <p:restoredTop sz="83552" autoAdjust="0"/>
  </p:normalViewPr>
  <p:slideViewPr>
    <p:cSldViewPr snapToGrid="0">
      <p:cViewPr varScale="1">
        <p:scale>
          <a:sx n="45" d="100"/>
          <a:sy n="45" d="100"/>
        </p:scale>
        <p:origin x="842" y="25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45"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ustomXml" Target="../customXml/item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0" Type="http://schemas.openxmlformats.org/officeDocument/2006/relationships/slide" Target="slides/slide19.xml"/><Relationship Id="rId41"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thya Swaminathan" userId="f916b6d388f83219" providerId="LiveId" clId="{0FD5A34D-CB8D-4433-9856-C00C24533111}"/>
    <pc:docChg chg="undo custSel modSld">
      <pc:chgData name="Nithya Swaminathan" userId="f916b6d388f83219" providerId="LiveId" clId="{0FD5A34D-CB8D-4433-9856-C00C24533111}" dt="2025-09-30T02:50:20.948" v="233" actId="20577"/>
      <pc:docMkLst>
        <pc:docMk/>
      </pc:docMkLst>
      <pc:sldChg chg="modSp mod">
        <pc:chgData name="Nithya Swaminathan" userId="f916b6d388f83219" providerId="LiveId" clId="{0FD5A34D-CB8D-4433-9856-C00C24533111}" dt="2025-09-20T23:21:59.850" v="143" actId="1076"/>
        <pc:sldMkLst>
          <pc:docMk/>
          <pc:sldMk cId="54799647" sldId="257"/>
        </pc:sldMkLst>
        <pc:spChg chg="mod">
          <ac:chgData name="Nithya Swaminathan" userId="f916b6d388f83219" providerId="LiveId" clId="{0FD5A34D-CB8D-4433-9856-C00C24533111}" dt="2025-09-20T23:20:02.067" v="133" actId="20577"/>
          <ac:spMkLst>
            <pc:docMk/>
            <pc:sldMk cId="54799647" sldId="257"/>
            <ac:spMk id="3" creationId="{C7D06764-F9B4-5CB5-0915-E144F20F66AE}"/>
          </ac:spMkLst>
        </pc:spChg>
        <pc:spChg chg="mod">
          <ac:chgData name="Nithya Swaminathan" userId="f916b6d388f83219" providerId="LiveId" clId="{0FD5A34D-CB8D-4433-9856-C00C24533111}" dt="2025-09-20T23:21:33.587" v="142" actId="1076"/>
          <ac:spMkLst>
            <pc:docMk/>
            <pc:sldMk cId="54799647" sldId="257"/>
            <ac:spMk id="5" creationId="{00000000-0000-0000-0000-000000000000}"/>
          </ac:spMkLst>
        </pc:spChg>
        <pc:spChg chg="mod">
          <ac:chgData name="Nithya Swaminathan" userId="f916b6d388f83219" providerId="LiveId" clId="{0FD5A34D-CB8D-4433-9856-C00C24533111}" dt="2025-09-20T23:21:59.850" v="143" actId="1076"/>
          <ac:spMkLst>
            <pc:docMk/>
            <pc:sldMk cId="54799647" sldId="257"/>
            <ac:spMk id="6" creationId="{00000000-0000-0000-0000-000000000000}"/>
          </ac:spMkLst>
        </pc:spChg>
      </pc:sldChg>
      <pc:sldChg chg="modSp mod">
        <pc:chgData name="Nithya Swaminathan" userId="f916b6d388f83219" providerId="LiveId" clId="{0FD5A34D-CB8D-4433-9856-C00C24533111}" dt="2025-09-20T23:12:44.359" v="1" actId="1076"/>
        <pc:sldMkLst>
          <pc:docMk/>
          <pc:sldMk cId="395359374" sldId="265"/>
        </pc:sldMkLst>
        <pc:spChg chg="mod">
          <ac:chgData name="Nithya Swaminathan" userId="f916b6d388f83219" providerId="LiveId" clId="{0FD5A34D-CB8D-4433-9856-C00C24533111}" dt="2025-09-20T23:12:44.359" v="1" actId="1076"/>
          <ac:spMkLst>
            <pc:docMk/>
            <pc:sldMk cId="395359374" sldId="265"/>
            <ac:spMk id="10" creationId="{3413BA05-1A42-33D6-AEC7-C5E464A9F216}"/>
          </ac:spMkLst>
        </pc:spChg>
      </pc:sldChg>
      <pc:sldChg chg="modSp mod">
        <pc:chgData name="Nithya Swaminathan" userId="f916b6d388f83219" providerId="LiveId" clId="{0FD5A34D-CB8D-4433-9856-C00C24533111}" dt="2025-09-20T23:13:15.590" v="6" actId="1076"/>
        <pc:sldMkLst>
          <pc:docMk/>
          <pc:sldMk cId="3738212681" sldId="311"/>
        </pc:sldMkLst>
        <pc:spChg chg="mod">
          <ac:chgData name="Nithya Swaminathan" userId="f916b6d388f83219" providerId="LiveId" clId="{0FD5A34D-CB8D-4433-9856-C00C24533111}" dt="2025-09-20T23:13:15.590" v="6" actId="1076"/>
          <ac:spMkLst>
            <pc:docMk/>
            <pc:sldMk cId="3738212681" sldId="311"/>
            <ac:spMk id="3" creationId="{7C9038B0-F107-D54C-9E5C-010A9FECA41E}"/>
          </ac:spMkLst>
        </pc:spChg>
      </pc:sldChg>
      <pc:sldChg chg="addSp delSp modSp mod modNotesTx">
        <pc:chgData name="Nithya Swaminathan" userId="f916b6d388f83219" providerId="LiveId" clId="{0FD5A34D-CB8D-4433-9856-C00C24533111}" dt="2025-09-20T23:17:29.641" v="85" actId="14100"/>
        <pc:sldMkLst>
          <pc:docMk/>
          <pc:sldMk cId="967692978" sldId="316"/>
        </pc:sldMkLst>
        <pc:spChg chg="mod">
          <ac:chgData name="Nithya Swaminathan" userId="f916b6d388f83219" providerId="LiveId" clId="{0FD5A34D-CB8D-4433-9856-C00C24533111}" dt="2025-09-20T23:17:29.641" v="85" actId="14100"/>
          <ac:spMkLst>
            <pc:docMk/>
            <pc:sldMk cId="967692978" sldId="316"/>
            <ac:spMk id="3" creationId="{23CBAC67-C101-EE05-8947-EFF8D501DF4B}"/>
          </ac:spMkLst>
        </pc:spChg>
        <pc:spChg chg="mod">
          <ac:chgData name="Nithya Swaminathan" userId="f916b6d388f83219" providerId="LiveId" clId="{0FD5A34D-CB8D-4433-9856-C00C24533111}" dt="2025-09-20T23:17:03.956" v="82" actId="14100"/>
          <ac:spMkLst>
            <pc:docMk/>
            <pc:sldMk cId="967692978" sldId="316"/>
            <ac:spMk id="7" creationId="{00000000-0000-0000-0000-000000000000}"/>
          </ac:spMkLst>
        </pc:spChg>
      </pc:sldChg>
      <pc:sldChg chg="modSp mod">
        <pc:chgData name="Nithya Swaminathan" userId="f916b6d388f83219" providerId="LiveId" clId="{0FD5A34D-CB8D-4433-9856-C00C24533111}" dt="2025-09-20T23:22:31.935" v="145" actId="20577"/>
        <pc:sldMkLst>
          <pc:docMk/>
          <pc:sldMk cId="3497061894" sldId="328"/>
        </pc:sldMkLst>
        <pc:spChg chg="mod">
          <ac:chgData name="Nithya Swaminathan" userId="f916b6d388f83219" providerId="LiveId" clId="{0FD5A34D-CB8D-4433-9856-C00C24533111}" dt="2025-09-20T23:22:31.935" v="145" actId="20577"/>
          <ac:spMkLst>
            <pc:docMk/>
            <pc:sldMk cId="3497061894" sldId="328"/>
            <ac:spMk id="2" creationId="{00000000-0000-0000-0000-000000000000}"/>
          </ac:spMkLst>
        </pc:spChg>
        <pc:spChg chg="mod">
          <ac:chgData name="Nithya Swaminathan" userId="f916b6d388f83219" providerId="LiveId" clId="{0FD5A34D-CB8D-4433-9856-C00C24533111}" dt="2025-09-20T23:22:27.168" v="144" actId="20577"/>
          <ac:spMkLst>
            <pc:docMk/>
            <pc:sldMk cId="3497061894" sldId="328"/>
            <ac:spMk id="3" creationId="{00000000-0000-0000-0000-000000000000}"/>
          </ac:spMkLst>
        </pc:spChg>
      </pc:sldChg>
      <pc:sldChg chg="modAnim">
        <pc:chgData name="Nithya Swaminathan" userId="f916b6d388f83219" providerId="LiveId" clId="{0FD5A34D-CB8D-4433-9856-C00C24533111}" dt="2025-09-30T02:42:06.221" v="147"/>
        <pc:sldMkLst>
          <pc:docMk/>
          <pc:sldMk cId="1772054764" sldId="365"/>
        </pc:sldMkLst>
      </pc:sldChg>
      <pc:sldChg chg="modNotesTx">
        <pc:chgData name="Nithya Swaminathan" userId="f916b6d388f83219" providerId="LiveId" clId="{0FD5A34D-CB8D-4433-9856-C00C24533111}" dt="2025-09-20T23:12:24.674" v="0" actId="20577"/>
        <pc:sldMkLst>
          <pc:docMk/>
          <pc:sldMk cId="1318702149" sldId="367"/>
        </pc:sldMkLst>
      </pc:sldChg>
      <pc:sldChg chg="modSp mod">
        <pc:chgData name="Nithya Swaminathan" userId="f916b6d388f83219" providerId="LiveId" clId="{0FD5A34D-CB8D-4433-9856-C00C24533111}" dt="2025-09-30T02:45:46.513" v="157" actId="255"/>
        <pc:sldMkLst>
          <pc:docMk/>
          <pc:sldMk cId="313374334" sldId="651"/>
        </pc:sldMkLst>
        <pc:spChg chg="mod">
          <ac:chgData name="Nithya Swaminathan" userId="f916b6d388f83219" providerId="LiveId" clId="{0FD5A34D-CB8D-4433-9856-C00C24533111}" dt="2025-09-30T02:45:46.513" v="157" actId="255"/>
          <ac:spMkLst>
            <pc:docMk/>
            <pc:sldMk cId="313374334" sldId="651"/>
            <ac:spMk id="2" creationId="{9E770587-4129-5B40-7B79-E7F44A002BAF}"/>
          </ac:spMkLst>
        </pc:spChg>
      </pc:sldChg>
      <pc:sldChg chg="modSp mod modNotesTx">
        <pc:chgData name="Nithya Swaminathan" userId="f916b6d388f83219" providerId="LiveId" clId="{0FD5A34D-CB8D-4433-9856-C00C24533111}" dt="2025-09-30T02:50:20.948" v="233" actId="20577"/>
        <pc:sldMkLst>
          <pc:docMk/>
          <pc:sldMk cId="2795972917" sldId="652"/>
        </pc:sldMkLst>
        <pc:spChg chg="mod">
          <ac:chgData name="Nithya Swaminathan" userId="f916b6d388f83219" providerId="LiveId" clId="{0FD5A34D-CB8D-4433-9856-C00C24533111}" dt="2025-09-30T02:46:12.833" v="161" actId="255"/>
          <ac:spMkLst>
            <pc:docMk/>
            <pc:sldMk cId="2795972917" sldId="652"/>
            <ac:spMk id="4" creationId="{1BEBD152-8435-5DDE-FF8D-9D99E1C53B88}"/>
          </ac:spMkLst>
        </pc:spChg>
      </pc:sldChg>
    </pc:docChg>
  </pc:docChgLst>
  <pc:docChgLst>
    <pc:chgData name="Nithya Swaminathan" userId="f916b6d388f83219" providerId="LiveId" clId="{688FA9E8-DD10-401A-98C1-137FF4948532}"/>
    <pc:docChg chg="undo custSel addSld delSld modSld">
      <pc:chgData name="Nithya Swaminathan" userId="f916b6d388f83219" providerId="LiveId" clId="{688FA9E8-DD10-401A-98C1-137FF4948532}" dt="2025-09-02T21:07:06.366" v="383" actId="20577"/>
      <pc:docMkLst>
        <pc:docMk/>
      </pc:docMkLst>
      <pc:sldChg chg="modSp mod">
        <pc:chgData name="Nithya Swaminathan" userId="f916b6d388f83219" providerId="LiveId" clId="{688FA9E8-DD10-401A-98C1-137FF4948532}" dt="2025-08-26T03:52:19.203" v="333" actId="1076"/>
        <pc:sldMkLst>
          <pc:docMk/>
          <pc:sldMk cId="54799647" sldId="257"/>
        </pc:sldMkLst>
      </pc:sldChg>
      <pc:sldChg chg="addSp delSp modSp mod">
        <pc:chgData name="Nithya Swaminathan" userId="f916b6d388f83219" providerId="LiveId" clId="{688FA9E8-DD10-401A-98C1-137FF4948532}" dt="2025-08-24T21:09:59.440" v="28" actId="1076"/>
        <pc:sldMkLst>
          <pc:docMk/>
          <pc:sldMk cId="395359374" sldId="265"/>
        </pc:sldMkLst>
      </pc:sldChg>
      <pc:sldChg chg="modSp">
        <pc:chgData name="Nithya Swaminathan" userId="f916b6d388f83219" providerId="LiveId" clId="{688FA9E8-DD10-401A-98C1-137FF4948532}" dt="2025-08-24T21:12:36.666" v="31"/>
        <pc:sldMkLst>
          <pc:docMk/>
          <pc:sldMk cId="2294139264" sldId="270"/>
        </pc:sldMkLst>
      </pc:sldChg>
      <pc:sldChg chg="modSp mod">
        <pc:chgData name="Nithya Swaminathan" userId="f916b6d388f83219" providerId="LiveId" clId="{688FA9E8-DD10-401A-98C1-137FF4948532}" dt="2025-08-24T22:21:18.701" v="215" actId="1076"/>
        <pc:sldMkLst>
          <pc:docMk/>
          <pc:sldMk cId="2950189388" sldId="271"/>
        </pc:sldMkLst>
      </pc:sldChg>
      <pc:sldChg chg="modSp">
        <pc:chgData name="Nithya Swaminathan" userId="f916b6d388f83219" providerId="LiveId" clId="{688FA9E8-DD10-401A-98C1-137FF4948532}" dt="2025-08-24T21:12:36.666" v="31"/>
        <pc:sldMkLst>
          <pc:docMk/>
          <pc:sldMk cId="1745933796" sldId="272"/>
        </pc:sldMkLst>
      </pc:sldChg>
      <pc:sldChg chg="modSp">
        <pc:chgData name="Nithya Swaminathan" userId="f916b6d388f83219" providerId="LiveId" clId="{688FA9E8-DD10-401A-98C1-137FF4948532}" dt="2025-08-24T21:12:36.666" v="31"/>
        <pc:sldMkLst>
          <pc:docMk/>
          <pc:sldMk cId="1065216538" sldId="299"/>
        </pc:sldMkLst>
      </pc:sldChg>
      <pc:sldChg chg="modSp">
        <pc:chgData name="Nithya Swaminathan" userId="f916b6d388f83219" providerId="LiveId" clId="{688FA9E8-DD10-401A-98C1-137FF4948532}" dt="2025-08-24T21:12:36.666" v="31"/>
        <pc:sldMkLst>
          <pc:docMk/>
          <pc:sldMk cId="696552880" sldId="300"/>
        </pc:sldMkLst>
      </pc:sldChg>
      <pc:sldChg chg="modSp mod">
        <pc:chgData name="Nithya Swaminathan" userId="f916b6d388f83219" providerId="LiveId" clId="{688FA9E8-DD10-401A-98C1-137FF4948532}" dt="2025-08-24T21:39:31.136" v="210" actId="1076"/>
        <pc:sldMkLst>
          <pc:docMk/>
          <pc:sldMk cId="2366971358" sldId="303"/>
        </pc:sldMkLst>
      </pc:sldChg>
      <pc:sldChg chg="modSp">
        <pc:chgData name="Nithya Swaminathan" userId="f916b6d388f83219" providerId="LiveId" clId="{688FA9E8-DD10-401A-98C1-137FF4948532}" dt="2025-08-24T21:12:36.666" v="31"/>
        <pc:sldMkLst>
          <pc:docMk/>
          <pc:sldMk cId="275560257" sldId="310"/>
        </pc:sldMkLst>
      </pc:sldChg>
      <pc:sldChg chg="modSp mod">
        <pc:chgData name="Nithya Swaminathan" userId="f916b6d388f83219" providerId="LiveId" clId="{688FA9E8-DD10-401A-98C1-137FF4948532}" dt="2025-08-24T21:29:04.994" v="203" actId="1076"/>
        <pc:sldMkLst>
          <pc:docMk/>
          <pc:sldMk cId="967692978" sldId="316"/>
        </pc:sldMkLst>
      </pc:sldChg>
      <pc:sldChg chg="modSp">
        <pc:chgData name="Nithya Swaminathan" userId="f916b6d388f83219" providerId="LiveId" clId="{688FA9E8-DD10-401A-98C1-137FF4948532}" dt="2025-08-24T21:12:36.666" v="31"/>
        <pc:sldMkLst>
          <pc:docMk/>
          <pc:sldMk cId="2166323833" sldId="318"/>
        </pc:sldMkLst>
      </pc:sldChg>
      <pc:sldChg chg="modSp mod">
        <pc:chgData name="Nithya Swaminathan" userId="f916b6d388f83219" providerId="LiveId" clId="{688FA9E8-DD10-401A-98C1-137FF4948532}" dt="2025-08-24T21:39:43.672" v="211" actId="1076"/>
        <pc:sldMkLst>
          <pc:docMk/>
          <pc:sldMk cId="3902583852" sldId="320"/>
        </pc:sldMkLst>
      </pc:sldChg>
      <pc:sldChg chg="modSp mod">
        <pc:chgData name="Nithya Swaminathan" userId="f916b6d388f83219" providerId="LiveId" clId="{688FA9E8-DD10-401A-98C1-137FF4948532}" dt="2025-08-24T22:23:55.475" v="245" actId="1076"/>
        <pc:sldMkLst>
          <pc:docMk/>
          <pc:sldMk cId="3121709970" sldId="325"/>
        </pc:sldMkLst>
      </pc:sldChg>
      <pc:sldChg chg="modSp">
        <pc:chgData name="Nithya Swaminathan" userId="f916b6d388f83219" providerId="LiveId" clId="{688FA9E8-DD10-401A-98C1-137FF4948532}" dt="2025-08-24T21:12:36.666" v="31"/>
        <pc:sldMkLst>
          <pc:docMk/>
          <pc:sldMk cId="3497061894" sldId="328"/>
        </pc:sldMkLst>
      </pc:sldChg>
      <pc:sldChg chg="modSp">
        <pc:chgData name="Nithya Swaminathan" userId="f916b6d388f83219" providerId="LiveId" clId="{688FA9E8-DD10-401A-98C1-137FF4948532}" dt="2025-08-24T21:12:36.666" v="31"/>
        <pc:sldMkLst>
          <pc:docMk/>
          <pc:sldMk cId="3759201299" sldId="329"/>
        </pc:sldMkLst>
      </pc:sldChg>
      <pc:sldChg chg="modSp">
        <pc:chgData name="Nithya Swaminathan" userId="f916b6d388f83219" providerId="LiveId" clId="{688FA9E8-DD10-401A-98C1-137FF4948532}" dt="2025-08-24T21:12:36.666" v="31"/>
        <pc:sldMkLst>
          <pc:docMk/>
          <pc:sldMk cId="3561256667" sldId="331"/>
        </pc:sldMkLst>
      </pc:sldChg>
      <pc:sldChg chg="modNotesTx">
        <pc:chgData name="Nithya Swaminathan" userId="f916b6d388f83219" providerId="LiveId" clId="{688FA9E8-DD10-401A-98C1-137FF4948532}" dt="2025-09-02T21:07:06.366" v="383" actId="20577"/>
        <pc:sldMkLst>
          <pc:docMk/>
          <pc:sldMk cId="1772054764" sldId="365"/>
        </pc:sldMkLst>
      </pc:sldChg>
      <pc:sldChg chg="add">
        <pc:chgData name="Nithya Swaminathan" userId="f916b6d388f83219" providerId="LiveId" clId="{688FA9E8-DD10-401A-98C1-137FF4948532}" dt="2025-08-24T21:34:29.373" v="209"/>
        <pc:sldMkLst>
          <pc:docMk/>
          <pc:sldMk cId="675332365" sldId="370"/>
        </pc:sldMkLst>
      </pc:sldChg>
      <pc:sldChg chg="add del">
        <pc:chgData name="Nithya Swaminathan" userId="f916b6d388f83219" providerId="LiveId" clId="{688FA9E8-DD10-401A-98C1-137FF4948532}" dt="2025-08-24T21:34:21.892" v="208" actId="2696"/>
        <pc:sldMkLst>
          <pc:docMk/>
          <pc:sldMk cId="1434674947" sldId="370"/>
        </pc:sldMkLst>
      </pc:sldChg>
      <pc:sldChg chg="del">
        <pc:chgData name="Nithya Swaminathan" userId="f916b6d388f83219" providerId="LiveId" clId="{688FA9E8-DD10-401A-98C1-137FF4948532}" dt="2025-08-24T21:31:46.098" v="204" actId="2696"/>
        <pc:sldMkLst>
          <pc:docMk/>
          <pc:sldMk cId="2454290480" sldId="370"/>
        </pc:sldMkLst>
      </pc:sldChg>
      <pc:sldChg chg="modSp add mod">
        <pc:chgData name="Nithya Swaminathan" userId="f916b6d388f83219" providerId="LiveId" clId="{688FA9E8-DD10-401A-98C1-137FF4948532}" dt="2025-08-24T22:23:14.490" v="225" actId="20577"/>
        <pc:sldMkLst>
          <pc:docMk/>
          <pc:sldMk cId="417365845" sldId="648"/>
        </pc:sldMkLst>
      </pc:sldChg>
      <pc:sldChg chg="delSp modSp add del mod">
        <pc:chgData name="Nithya Swaminathan" userId="f916b6d388f83219" providerId="LiveId" clId="{688FA9E8-DD10-401A-98C1-137FF4948532}" dt="2025-08-24T21:32:28.623" v="206" actId="2696"/>
        <pc:sldMkLst>
          <pc:docMk/>
          <pc:sldMk cId="4276319260" sldId="648"/>
        </pc:sldMkLst>
      </pc:sldChg>
      <pc:sldChg chg="modSp add mod">
        <pc:chgData name="Nithya Swaminathan" userId="f916b6d388f83219" providerId="LiveId" clId="{688FA9E8-DD10-401A-98C1-137FF4948532}" dt="2025-08-24T22:23:21.438" v="234" actId="20577"/>
        <pc:sldMkLst>
          <pc:docMk/>
          <pc:sldMk cId="313374334" sldId="651"/>
        </pc:sldMkLst>
      </pc:sldChg>
      <pc:sldChg chg="delSp modSp add del mod">
        <pc:chgData name="Nithya Swaminathan" userId="f916b6d388f83219" providerId="LiveId" clId="{688FA9E8-DD10-401A-98C1-137FF4948532}" dt="2025-08-24T21:31:46.098" v="204" actId="2696"/>
        <pc:sldMkLst>
          <pc:docMk/>
          <pc:sldMk cId="1752400033" sldId="651"/>
        </pc:sldMkLst>
      </pc:sldChg>
      <pc:sldChg chg="delSp modSp add del mod">
        <pc:chgData name="Nithya Swaminathan" userId="f916b6d388f83219" providerId="LiveId" clId="{688FA9E8-DD10-401A-98C1-137FF4948532}" dt="2025-08-24T21:31:46.098" v="204" actId="2696"/>
        <pc:sldMkLst>
          <pc:docMk/>
          <pc:sldMk cId="21249896" sldId="652"/>
        </pc:sldMkLst>
      </pc:sldChg>
      <pc:sldChg chg="modSp add mod">
        <pc:chgData name="Nithya Swaminathan" userId="f916b6d388f83219" providerId="LiveId" clId="{688FA9E8-DD10-401A-98C1-137FF4948532}" dt="2025-08-24T22:23:33.664" v="244" actId="20577"/>
        <pc:sldMkLst>
          <pc:docMk/>
          <pc:sldMk cId="2795972917" sldId="652"/>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EBE5D40-68A1-4722-9284-6E44A3E2F510}" type="doc">
      <dgm:prSet loTypeId="urn:microsoft.com/office/officeart/2005/8/layout/balance1" loCatId="relationship" qsTypeId="urn:microsoft.com/office/officeart/2005/8/quickstyle/simple1" qsCatId="simple" csTypeId="urn:microsoft.com/office/officeart/2005/8/colors/accent2_2" csCatId="accent2" phldr="1"/>
      <dgm:spPr/>
      <dgm:t>
        <a:bodyPr/>
        <a:lstStyle/>
        <a:p>
          <a:endParaRPr lang="en-US"/>
        </a:p>
      </dgm:t>
    </dgm:pt>
    <dgm:pt modelId="{02F9ABAF-BE52-46CD-964E-B2AA721E2E3E}">
      <dgm:prSet phldrT="[Text]"/>
      <dgm:spPr/>
      <dgm:t>
        <a:bodyPr/>
        <a:lstStyle/>
        <a:p>
          <a:r>
            <a:rPr lang="en-US" dirty="0"/>
            <a:t>1% Baseline Risk</a:t>
          </a:r>
        </a:p>
      </dgm:t>
    </dgm:pt>
    <dgm:pt modelId="{2EEE9109-D1B9-4F84-8614-3A025AA4E796}" type="parTrans" cxnId="{08054248-7009-4FF1-A907-22F8D3E5CD68}">
      <dgm:prSet/>
      <dgm:spPr/>
      <dgm:t>
        <a:bodyPr/>
        <a:lstStyle/>
        <a:p>
          <a:endParaRPr lang="en-US"/>
        </a:p>
      </dgm:t>
    </dgm:pt>
    <dgm:pt modelId="{1D411C40-845E-4E95-9786-EE43B6F7294C}" type="sibTrans" cxnId="{08054248-7009-4FF1-A907-22F8D3E5CD68}">
      <dgm:prSet/>
      <dgm:spPr/>
      <dgm:t>
        <a:bodyPr/>
        <a:lstStyle/>
        <a:p>
          <a:endParaRPr lang="en-US"/>
        </a:p>
      </dgm:t>
    </dgm:pt>
    <dgm:pt modelId="{91A524C8-4337-42A4-8BF0-668423CF8BB3}">
      <dgm:prSet phldrT="[Text]"/>
      <dgm:spPr/>
      <dgm:t>
        <a:bodyPr/>
        <a:lstStyle/>
        <a:p>
          <a:r>
            <a:rPr lang="en-US" dirty="0"/>
            <a:t>1 in every 4 babies with CHD have critical CHD</a:t>
          </a:r>
        </a:p>
      </dgm:t>
    </dgm:pt>
    <dgm:pt modelId="{FBC7C9BB-2F1D-409F-947F-FDEE9E899E5D}" type="parTrans" cxnId="{1CB1BE92-D4B0-4FE5-AF99-6AC894411C44}">
      <dgm:prSet/>
      <dgm:spPr/>
      <dgm:t>
        <a:bodyPr/>
        <a:lstStyle/>
        <a:p>
          <a:endParaRPr lang="en-US"/>
        </a:p>
      </dgm:t>
    </dgm:pt>
    <dgm:pt modelId="{0666B41A-6A55-4E0A-8CBC-5D5F8C3B2987}" type="sibTrans" cxnId="{1CB1BE92-D4B0-4FE5-AF99-6AC894411C44}">
      <dgm:prSet/>
      <dgm:spPr/>
      <dgm:t>
        <a:bodyPr/>
        <a:lstStyle/>
        <a:p>
          <a:endParaRPr lang="en-US"/>
        </a:p>
      </dgm:t>
    </dgm:pt>
    <dgm:pt modelId="{627D6649-B965-41D6-83F5-A37537B84C9D}">
      <dgm:prSet phldrT="[Text]"/>
      <dgm:spPr/>
      <dgm:t>
        <a:bodyPr/>
        <a:lstStyle/>
        <a:p>
          <a:r>
            <a:rPr lang="en-US" dirty="0"/>
            <a:t>1 per 100 live births</a:t>
          </a:r>
        </a:p>
      </dgm:t>
    </dgm:pt>
    <dgm:pt modelId="{FA681FF9-9594-428B-AD48-ACE1060538B5}" type="parTrans" cxnId="{95405507-094C-4A76-B49F-0361307FC16D}">
      <dgm:prSet/>
      <dgm:spPr/>
      <dgm:t>
        <a:bodyPr/>
        <a:lstStyle/>
        <a:p>
          <a:endParaRPr lang="en-US"/>
        </a:p>
      </dgm:t>
    </dgm:pt>
    <dgm:pt modelId="{8D4E5960-1C90-4BA3-818E-03590D57DFA0}" type="sibTrans" cxnId="{95405507-094C-4A76-B49F-0361307FC16D}">
      <dgm:prSet/>
      <dgm:spPr/>
      <dgm:t>
        <a:bodyPr/>
        <a:lstStyle/>
        <a:p>
          <a:endParaRPr lang="en-US"/>
        </a:p>
      </dgm:t>
    </dgm:pt>
    <dgm:pt modelId="{D3597C7A-0F60-4693-9A5F-A846908C0AE5}">
      <dgm:prSet phldrT="[Text]"/>
      <dgm:spPr/>
      <dgm:t>
        <a:bodyPr/>
        <a:lstStyle/>
        <a:p>
          <a:r>
            <a:rPr lang="en-US" dirty="0"/>
            <a:t>&gt;3% Risk</a:t>
          </a:r>
        </a:p>
      </dgm:t>
    </dgm:pt>
    <dgm:pt modelId="{7F378A57-FEA3-4537-AF31-5274CFFA9CBA}" type="parTrans" cxnId="{C91E9D3A-A5CC-47B9-87F5-2A866E585926}">
      <dgm:prSet/>
      <dgm:spPr/>
      <dgm:t>
        <a:bodyPr/>
        <a:lstStyle/>
        <a:p>
          <a:endParaRPr lang="en-US"/>
        </a:p>
      </dgm:t>
    </dgm:pt>
    <dgm:pt modelId="{7F9A2BEA-A674-47C1-9840-98C1CF79096E}" type="sibTrans" cxnId="{C91E9D3A-A5CC-47B9-87F5-2A866E585926}">
      <dgm:prSet/>
      <dgm:spPr/>
      <dgm:t>
        <a:bodyPr/>
        <a:lstStyle/>
        <a:p>
          <a:endParaRPr lang="en-US"/>
        </a:p>
      </dgm:t>
    </dgm:pt>
    <dgm:pt modelId="{D54041FE-2E7A-420A-93AE-17912E235CDC}">
      <dgm:prSet phldrT="[Text]"/>
      <dgm:spPr/>
      <dgm:t>
        <a:bodyPr/>
        <a:lstStyle/>
        <a:p>
          <a:r>
            <a:rPr lang="en-US" dirty="0"/>
            <a:t>Fetal Echo recommended when prenatal screening estimates &gt;3% risk of CHD</a:t>
          </a:r>
        </a:p>
      </dgm:t>
    </dgm:pt>
    <dgm:pt modelId="{4D14A07F-F068-48E1-AB86-09F8A4E6F880}" type="parTrans" cxnId="{F9045B38-A2B4-41A6-AA6A-810B8BF7142B}">
      <dgm:prSet/>
      <dgm:spPr/>
      <dgm:t>
        <a:bodyPr/>
        <a:lstStyle/>
        <a:p>
          <a:endParaRPr lang="en-US"/>
        </a:p>
      </dgm:t>
    </dgm:pt>
    <dgm:pt modelId="{FD528B1B-8872-458C-AA83-D3256340B446}" type="sibTrans" cxnId="{F9045B38-A2B4-41A6-AA6A-810B8BF7142B}">
      <dgm:prSet/>
      <dgm:spPr/>
      <dgm:t>
        <a:bodyPr/>
        <a:lstStyle/>
        <a:p>
          <a:endParaRPr lang="en-US"/>
        </a:p>
      </dgm:t>
    </dgm:pt>
    <dgm:pt modelId="{CBB602A4-88DC-4C63-AE00-E8FE73395A6C}">
      <dgm:prSet phldrT="[Text]" phldr="1"/>
      <dgm:spPr>
        <a:noFill/>
        <a:ln>
          <a:noFill/>
        </a:ln>
      </dgm:spPr>
      <dgm:t>
        <a:bodyPr/>
        <a:lstStyle/>
        <a:p>
          <a:endParaRPr lang="en-US" dirty="0"/>
        </a:p>
      </dgm:t>
    </dgm:pt>
    <dgm:pt modelId="{A75A986A-42EA-45F3-AB59-4767080F69CE}" type="sibTrans" cxnId="{BEAA30E6-1EBD-4061-ABA9-F931B3149D24}">
      <dgm:prSet/>
      <dgm:spPr/>
      <dgm:t>
        <a:bodyPr/>
        <a:lstStyle/>
        <a:p>
          <a:endParaRPr lang="en-US"/>
        </a:p>
      </dgm:t>
    </dgm:pt>
    <dgm:pt modelId="{F199C372-17AB-4289-B3D7-9CBB63A3F394}" type="parTrans" cxnId="{BEAA30E6-1EBD-4061-ABA9-F931B3149D24}">
      <dgm:prSet/>
      <dgm:spPr/>
      <dgm:t>
        <a:bodyPr/>
        <a:lstStyle/>
        <a:p>
          <a:endParaRPr lang="en-US"/>
        </a:p>
      </dgm:t>
    </dgm:pt>
    <dgm:pt modelId="{0B5B8911-D244-405B-AD3D-15422B593A63}">
      <dgm:prSet phldrT="[Text]" phldr="1"/>
      <dgm:spPr>
        <a:noFill/>
        <a:ln>
          <a:noFill/>
        </a:ln>
      </dgm:spPr>
      <dgm:t>
        <a:bodyPr/>
        <a:lstStyle/>
        <a:p>
          <a:endParaRPr lang="en-US" dirty="0"/>
        </a:p>
      </dgm:t>
    </dgm:pt>
    <dgm:pt modelId="{D1CBDB0F-0B0D-47C1-9AC6-844103FFB0F2}" type="sibTrans" cxnId="{A7EB7061-BF19-4C0B-B442-8124ABFFEF17}">
      <dgm:prSet/>
      <dgm:spPr/>
      <dgm:t>
        <a:bodyPr/>
        <a:lstStyle/>
        <a:p>
          <a:endParaRPr lang="en-US"/>
        </a:p>
      </dgm:t>
    </dgm:pt>
    <dgm:pt modelId="{B1491EBE-0714-4013-9E66-51866971D236}" type="parTrans" cxnId="{A7EB7061-BF19-4C0B-B442-8124ABFFEF17}">
      <dgm:prSet/>
      <dgm:spPr/>
      <dgm:t>
        <a:bodyPr/>
        <a:lstStyle/>
        <a:p>
          <a:endParaRPr lang="en-US"/>
        </a:p>
      </dgm:t>
    </dgm:pt>
    <dgm:pt modelId="{95EB1D64-2AEB-44CD-9784-22C2CFBEE927}" type="pres">
      <dgm:prSet presAssocID="{FEBE5D40-68A1-4722-9284-6E44A3E2F510}" presName="outerComposite" presStyleCnt="0">
        <dgm:presLayoutVars>
          <dgm:chMax val="2"/>
          <dgm:animLvl val="lvl"/>
          <dgm:resizeHandles val="exact"/>
        </dgm:presLayoutVars>
      </dgm:prSet>
      <dgm:spPr/>
    </dgm:pt>
    <dgm:pt modelId="{9DAC3A35-5837-4A46-B984-BA4435572ADE}" type="pres">
      <dgm:prSet presAssocID="{FEBE5D40-68A1-4722-9284-6E44A3E2F510}" presName="dummyMaxCanvas" presStyleCnt="0"/>
      <dgm:spPr/>
    </dgm:pt>
    <dgm:pt modelId="{50A6D703-BA8F-4F74-8B91-6C9738315021}" type="pres">
      <dgm:prSet presAssocID="{FEBE5D40-68A1-4722-9284-6E44A3E2F510}" presName="parentComposite" presStyleCnt="0"/>
      <dgm:spPr/>
    </dgm:pt>
    <dgm:pt modelId="{B59B4EF4-5330-4224-A3FE-02D6FCC372D7}" type="pres">
      <dgm:prSet presAssocID="{FEBE5D40-68A1-4722-9284-6E44A3E2F510}" presName="parent1" presStyleLbl="alignAccFollowNode1" presStyleIdx="0" presStyleCnt="4" custLinFactNeighborX="488" custLinFactNeighborY="60492">
        <dgm:presLayoutVars>
          <dgm:chMax val="4"/>
        </dgm:presLayoutVars>
      </dgm:prSet>
      <dgm:spPr/>
    </dgm:pt>
    <dgm:pt modelId="{4A1A9C78-EAFA-49FC-B227-D974A32F903A}" type="pres">
      <dgm:prSet presAssocID="{FEBE5D40-68A1-4722-9284-6E44A3E2F510}" presName="parent2" presStyleLbl="alignAccFollowNode1" presStyleIdx="1" presStyleCnt="4" custLinFactNeighborX="-1294" custLinFactNeighborY="60492">
        <dgm:presLayoutVars>
          <dgm:chMax val="4"/>
        </dgm:presLayoutVars>
      </dgm:prSet>
      <dgm:spPr/>
    </dgm:pt>
    <dgm:pt modelId="{BB1E0B8B-E49D-4B52-BA14-F2D29D13F04A}" type="pres">
      <dgm:prSet presAssocID="{FEBE5D40-68A1-4722-9284-6E44A3E2F510}" presName="childrenComposite" presStyleCnt="0"/>
      <dgm:spPr/>
    </dgm:pt>
    <dgm:pt modelId="{32E7FDF0-2EDF-4D4A-9930-D43E17EA2FDF}" type="pres">
      <dgm:prSet presAssocID="{FEBE5D40-68A1-4722-9284-6E44A3E2F510}" presName="dummyMaxCanvas_ChildArea" presStyleCnt="0"/>
      <dgm:spPr/>
    </dgm:pt>
    <dgm:pt modelId="{595851C9-E648-474B-83A6-3DE8CEAB8F4C}" type="pres">
      <dgm:prSet presAssocID="{FEBE5D40-68A1-4722-9284-6E44A3E2F510}" presName="fulcrum" presStyleLbl="alignAccFollowNode1" presStyleIdx="2" presStyleCnt="4"/>
      <dgm:spPr/>
    </dgm:pt>
    <dgm:pt modelId="{0DA487DC-B5C8-4C56-B4B5-3EF38126D796}" type="pres">
      <dgm:prSet presAssocID="{FEBE5D40-68A1-4722-9284-6E44A3E2F510}" presName="balance_23" presStyleLbl="alignAccFollowNode1" presStyleIdx="3" presStyleCnt="4">
        <dgm:presLayoutVars>
          <dgm:bulletEnabled val="1"/>
        </dgm:presLayoutVars>
      </dgm:prSet>
      <dgm:spPr/>
    </dgm:pt>
    <dgm:pt modelId="{B3B7A7DD-48B6-4B50-86A6-A9114A0715C8}" type="pres">
      <dgm:prSet presAssocID="{FEBE5D40-68A1-4722-9284-6E44A3E2F510}" presName="right_23_1" presStyleLbl="node1" presStyleIdx="0" presStyleCnt="5">
        <dgm:presLayoutVars>
          <dgm:bulletEnabled val="1"/>
        </dgm:presLayoutVars>
      </dgm:prSet>
      <dgm:spPr/>
    </dgm:pt>
    <dgm:pt modelId="{0A999E38-81B8-402F-B3F9-8DB7946C28C3}" type="pres">
      <dgm:prSet presAssocID="{FEBE5D40-68A1-4722-9284-6E44A3E2F510}" presName="right_23_2" presStyleLbl="node1" presStyleIdx="1" presStyleCnt="5">
        <dgm:presLayoutVars>
          <dgm:bulletEnabled val="1"/>
        </dgm:presLayoutVars>
      </dgm:prSet>
      <dgm:spPr/>
    </dgm:pt>
    <dgm:pt modelId="{68A2F009-C75E-4A02-93DF-0F1F7328463E}" type="pres">
      <dgm:prSet presAssocID="{FEBE5D40-68A1-4722-9284-6E44A3E2F510}" presName="right_23_3" presStyleLbl="node1" presStyleIdx="2" presStyleCnt="5">
        <dgm:presLayoutVars>
          <dgm:bulletEnabled val="1"/>
        </dgm:presLayoutVars>
      </dgm:prSet>
      <dgm:spPr/>
    </dgm:pt>
    <dgm:pt modelId="{0F8BF831-9DD1-4B0F-B1CD-DE95AE702C30}" type="pres">
      <dgm:prSet presAssocID="{FEBE5D40-68A1-4722-9284-6E44A3E2F510}" presName="left_23_1" presStyleLbl="node1" presStyleIdx="3" presStyleCnt="5">
        <dgm:presLayoutVars>
          <dgm:bulletEnabled val="1"/>
        </dgm:presLayoutVars>
      </dgm:prSet>
      <dgm:spPr/>
    </dgm:pt>
    <dgm:pt modelId="{DA2430FC-77FB-43BE-B059-C18D6D9FE935}" type="pres">
      <dgm:prSet presAssocID="{FEBE5D40-68A1-4722-9284-6E44A3E2F510}" presName="left_23_2" presStyleLbl="node1" presStyleIdx="4" presStyleCnt="5">
        <dgm:presLayoutVars>
          <dgm:bulletEnabled val="1"/>
        </dgm:presLayoutVars>
      </dgm:prSet>
      <dgm:spPr/>
    </dgm:pt>
  </dgm:ptLst>
  <dgm:cxnLst>
    <dgm:cxn modelId="{31283E06-52C8-4744-8BD6-4F1D3F654D49}" type="presOf" srcId="{D3597C7A-0F60-4693-9A5F-A846908C0AE5}" destId="{4A1A9C78-EAFA-49FC-B227-D974A32F903A}" srcOrd="0" destOrd="0" presId="urn:microsoft.com/office/officeart/2005/8/layout/balance1"/>
    <dgm:cxn modelId="{95405507-094C-4A76-B49F-0361307FC16D}" srcId="{02F9ABAF-BE52-46CD-964E-B2AA721E2E3E}" destId="{627D6649-B965-41D6-83F5-A37537B84C9D}" srcOrd="1" destOrd="0" parTransId="{FA681FF9-9594-428B-AD48-ACE1060538B5}" sibTransId="{8D4E5960-1C90-4BA3-818E-03590D57DFA0}"/>
    <dgm:cxn modelId="{CA4BFD13-FA47-4334-9BDA-A0D69FB2DC86}" type="presOf" srcId="{CBB602A4-88DC-4C63-AE00-E8FE73395A6C}" destId="{0A999E38-81B8-402F-B3F9-8DB7946C28C3}" srcOrd="0" destOrd="0" presId="urn:microsoft.com/office/officeart/2005/8/layout/balance1"/>
    <dgm:cxn modelId="{F9045B38-A2B4-41A6-AA6A-810B8BF7142B}" srcId="{D3597C7A-0F60-4693-9A5F-A846908C0AE5}" destId="{D54041FE-2E7A-420A-93AE-17912E235CDC}" srcOrd="0" destOrd="0" parTransId="{4D14A07F-F068-48E1-AB86-09F8A4E6F880}" sibTransId="{FD528B1B-8872-458C-AA83-D3256340B446}"/>
    <dgm:cxn modelId="{C91E9D3A-A5CC-47B9-87F5-2A866E585926}" srcId="{FEBE5D40-68A1-4722-9284-6E44A3E2F510}" destId="{D3597C7A-0F60-4693-9A5F-A846908C0AE5}" srcOrd="1" destOrd="0" parTransId="{7F378A57-FEA3-4537-AF31-5274CFFA9CBA}" sibTransId="{7F9A2BEA-A674-47C1-9840-98C1CF79096E}"/>
    <dgm:cxn modelId="{A7EB7061-BF19-4C0B-B442-8124ABFFEF17}" srcId="{D3597C7A-0F60-4693-9A5F-A846908C0AE5}" destId="{0B5B8911-D244-405B-AD3D-15422B593A63}" srcOrd="2" destOrd="0" parTransId="{B1491EBE-0714-4013-9E66-51866971D236}" sibTransId="{D1CBDB0F-0B0D-47C1-9AC6-844103FFB0F2}"/>
    <dgm:cxn modelId="{4C274F44-C085-4716-BFBD-4347674BFA66}" type="presOf" srcId="{0B5B8911-D244-405B-AD3D-15422B593A63}" destId="{68A2F009-C75E-4A02-93DF-0F1F7328463E}" srcOrd="0" destOrd="0" presId="urn:microsoft.com/office/officeart/2005/8/layout/balance1"/>
    <dgm:cxn modelId="{2625E947-AFEC-4468-BC0B-6E933F87BF03}" type="presOf" srcId="{FEBE5D40-68A1-4722-9284-6E44A3E2F510}" destId="{95EB1D64-2AEB-44CD-9784-22C2CFBEE927}" srcOrd="0" destOrd="0" presId="urn:microsoft.com/office/officeart/2005/8/layout/balance1"/>
    <dgm:cxn modelId="{08054248-7009-4FF1-A907-22F8D3E5CD68}" srcId="{FEBE5D40-68A1-4722-9284-6E44A3E2F510}" destId="{02F9ABAF-BE52-46CD-964E-B2AA721E2E3E}" srcOrd="0" destOrd="0" parTransId="{2EEE9109-D1B9-4F84-8614-3A025AA4E796}" sibTransId="{1D411C40-845E-4E95-9786-EE43B6F7294C}"/>
    <dgm:cxn modelId="{4E478454-110C-4194-9365-E3D3B3703493}" type="presOf" srcId="{02F9ABAF-BE52-46CD-964E-B2AA721E2E3E}" destId="{B59B4EF4-5330-4224-A3FE-02D6FCC372D7}" srcOrd="0" destOrd="0" presId="urn:microsoft.com/office/officeart/2005/8/layout/balance1"/>
    <dgm:cxn modelId="{3448557A-D012-47FB-BA64-8FC75E75D488}" type="presOf" srcId="{627D6649-B965-41D6-83F5-A37537B84C9D}" destId="{DA2430FC-77FB-43BE-B059-C18D6D9FE935}" srcOrd="0" destOrd="0" presId="urn:microsoft.com/office/officeart/2005/8/layout/balance1"/>
    <dgm:cxn modelId="{3A6E5983-8984-4168-ADBA-39551F636E33}" type="presOf" srcId="{91A524C8-4337-42A4-8BF0-668423CF8BB3}" destId="{0F8BF831-9DD1-4B0F-B1CD-DE95AE702C30}" srcOrd="0" destOrd="0" presId="urn:microsoft.com/office/officeart/2005/8/layout/balance1"/>
    <dgm:cxn modelId="{1CB1BE92-D4B0-4FE5-AF99-6AC894411C44}" srcId="{02F9ABAF-BE52-46CD-964E-B2AA721E2E3E}" destId="{91A524C8-4337-42A4-8BF0-668423CF8BB3}" srcOrd="0" destOrd="0" parTransId="{FBC7C9BB-2F1D-409F-947F-FDEE9E899E5D}" sibTransId="{0666B41A-6A55-4E0A-8CBC-5D5F8C3B2987}"/>
    <dgm:cxn modelId="{F70D8393-5EEA-4195-8D70-DBEB11DF1CD5}" type="presOf" srcId="{D54041FE-2E7A-420A-93AE-17912E235CDC}" destId="{B3B7A7DD-48B6-4B50-86A6-A9114A0715C8}" srcOrd="0" destOrd="0" presId="urn:microsoft.com/office/officeart/2005/8/layout/balance1"/>
    <dgm:cxn modelId="{BEAA30E6-1EBD-4061-ABA9-F931B3149D24}" srcId="{D3597C7A-0F60-4693-9A5F-A846908C0AE5}" destId="{CBB602A4-88DC-4C63-AE00-E8FE73395A6C}" srcOrd="1" destOrd="0" parTransId="{F199C372-17AB-4289-B3D7-9CBB63A3F394}" sibTransId="{A75A986A-42EA-45F3-AB59-4767080F69CE}"/>
    <dgm:cxn modelId="{6A8609E1-7B2D-4AF5-8BA2-688D773CBE20}" type="presParOf" srcId="{95EB1D64-2AEB-44CD-9784-22C2CFBEE927}" destId="{9DAC3A35-5837-4A46-B984-BA4435572ADE}" srcOrd="0" destOrd="0" presId="urn:microsoft.com/office/officeart/2005/8/layout/balance1"/>
    <dgm:cxn modelId="{A982A370-06B0-4FED-B767-C9C45568D6AD}" type="presParOf" srcId="{95EB1D64-2AEB-44CD-9784-22C2CFBEE927}" destId="{50A6D703-BA8F-4F74-8B91-6C9738315021}" srcOrd="1" destOrd="0" presId="urn:microsoft.com/office/officeart/2005/8/layout/balance1"/>
    <dgm:cxn modelId="{E6E5F567-7453-48EB-A71F-1A0A0DCF03D6}" type="presParOf" srcId="{50A6D703-BA8F-4F74-8B91-6C9738315021}" destId="{B59B4EF4-5330-4224-A3FE-02D6FCC372D7}" srcOrd="0" destOrd="0" presId="urn:microsoft.com/office/officeart/2005/8/layout/balance1"/>
    <dgm:cxn modelId="{FCB0249A-4F27-4267-8BA1-0B57F0404A55}" type="presParOf" srcId="{50A6D703-BA8F-4F74-8B91-6C9738315021}" destId="{4A1A9C78-EAFA-49FC-B227-D974A32F903A}" srcOrd="1" destOrd="0" presId="urn:microsoft.com/office/officeart/2005/8/layout/balance1"/>
    <dgm:cxn modelId="{2CB2436D-FF5E-45FE-93D1-706D69D8ADE1}" type="presParOf" srcId="{95EB1D64-2AEB-44CD-9784-22C2CFBEE927}" destId="{BB1E0B8B-E49D-4B52-BA14-F2D29D13F04A}" srcOrd="2" destOrd="0" presId="urn:microsoft.com/office/officeart/2005/8/layout/balance1"/>
    <dgm:cxn modelId="{1B5B84BA-66AA-4D2B-A400-03FF0E6E3FB3}" type="presParOf" srcId="{BB1E0B8B-E49D-4B52-BA14-F2D29D13F04A}" destId="{32E7FDF0-2EDF-4D4A-9930-D43E17EA2FDF}" srcOrd="0" destOrd="0" presId="urn:microsoft.com/office/officeart/2005/8/layout/balance1"/>
    <dgm:cxn modelId="{7BBB5BEE-BCDD-4568-928F-2C4E7C2E014F}" type="presParOf" srcId="{BB1E0B8B-E49D-4B52-BA14-F2D29D13F04A}" destId="{595851C9-E648-474B-83A6-3DE8CEAB8F4C}" srcOrd="1" destOrd="0" presId="urn:microsoft.com/office/officeart/2005/8/layout/balance1"/>
    <dgm:cxn modelId="{3428B53A-2415-4E41-9F33-8C67F032CA73}" type="presParOf" srcId="{BB1E0B8B-E49D-4B52-BA14-F2D29D13F04A}" destId="{0DA487DC-B5C8-4C56-B4B5-3EF38126D796}" srcOrd="2" destOrd="0" presId="urn:microsoft.com/office/officeart/2005/8/layout/balance1"/>
    <dgm:cxn modelId="{03CA1E35-D916-4DB6-9F1E-FAE31531C772}" type="presParOf" srcId="{BB1E0B8B-E49D-4B52-BA14-F2D29D13F04A}" destId="{B3B7A7DD-48B6-4B50-86A6-A9114A0715C8}" srcOrd="3" destOrd="0" presId="urn:microsoft.com/office/officeart/2005/8/layout/balance1"/>
    <dgm:cxn modelId="{4FDC7F76-F99A-43C6-AB99-AC3B6FA00BEB}" type="presParOf" srcId="{BB1E0B8B-E49D-4B52-BA14-F2D29D13F04A}" destId="{0A999E38-81B8-402F-B3F9-8DB7946C28C3}" srcOrd="4" destOrd="0" presId="urn:microsoft.com/office/officeart/2005/8/layout/balance1"/>
    <dgm:cxn modelId="{A1A667EF-4AA7-422A-B28E-0015BE061714}" type="presParOf" srcId="{BB1E0B8B-E49D-4B52-BA14-F2D29D13F04A}" destId="{68A2F009-C75E-4A02-93DF-0F1F7328463E}" srcOrd="5" destOrd="0" presId="urn:microsoft.com/office/officeart/2005/8/layout/balance1"/>
    <dgm:cxn modelId="{762EA83C-6320-433A-874E-75B9B059F69F}" type="presParOf" srcId="{BB1E0B8B-E49D-4B52-BA14-F2D29D13F04A}" destId="{0F8BF831-9DD1-4B0F-B1CD-DE95AE702C30}" srcOrd="6" destOrd="0" presId="urn:microsoft.com/office/officeart/2005/8/layout/balance1"/>
    <dgm:cxn modelId="{48D69A8E-AA67-4C8C-9ADD-1494FAF435BC}" type="presParOf" srcId="{BB1E0B8B-E49D-4B52-BA14-F2D29D13F04A}" destId="{DA2430FC-77FB-43BE-B059-C18D6D9FE935}" srcOrd="7" destOrd="0" presId="urn:microsoft.com/office/officeart/2005/8/layout/balanc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9B4EF4-5330-4224-A3FE-02D6FCC372D7}">
      <dsp:nvSpPr>
        <dsp:cNvPr id="0" name=""/>
        <dsp:cNvSpPr/>
      </dsp:nvSpPr>
      <dsp:spPr>
        <a:xfrm>
          <a:off x="1689306" y="655572"/>
          <a:ext cx="1950720" cy="1083733"/>
        </a:xfrm>
        <a:prstGeom prst="roundRect">
          <a:avLst>
            <a:gd name="adj" fmla="val 10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1% Baseline Risk</a:t>
          </a:r>
        </a:p>
      </dsp:txBody>
      <dsp:txXfrm>
        <a:off x="1721047" y="687313"/>
        <a:ext cx="1887238" cy="1020251"/>
      </dsp:txXfrm>
    </dsp:sp>
    <dsp:sp modelId="{4A1A9C78-EAFA-49FC-B227-D974A32F903A}">
      <dsp:nvSpPr>
        <dsp:cNvPr id="0" name=""/>
        <dsp:cNvSpPr/>
      </dsp:nvSpPr>
      <dsp:spPr>
        <a:xfrm>
          <a:off x="4472251" y="655572"/>
          <a:ext cx="1950720" cy="1083733"/>
        </a:xfrm>
        <a:prstGeom prst="roundRect">
          <a:avLst>
            <a:gd name="adj" fmla="val 10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&gt;3% Risk</a:t>
          </a:r>
        </a:p>
      </dsp:txBody>
      <dsp:txXfrm>
        <a:off x="4503992" y="687313"/>
        <a:ext cx="1887238" cy="1020251"/>
      </dsp:txXfrm>
    </dsp:sp>
    <dsp:sp modelId="{595851C9-E648-474B-83A6-3DE8CEAB8F4C}">
      <dsp:nvSpPr>
        <dsp:cNvPr id="0" name=""/>
        <dsp:cNvSpPr/>
      </dsp:nvSpPr>
      <dsp:spPr>
        <a:xfrm>
          <a:off x="3657599" y="4605866"/>
          <a:ext cx="812800" cy="812800"/>
        </a:xfrm>
        <a:prstGeom prst="triangle">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DA487DC-B5C8-4C56-B4B5-3EF38126D796}">
      <dsp:nvSpPr>
        <dsp:cNvPr id="0" name=""/>
        <dsp:cNvSpPr/>
      </dsp:nvSpPr>
      <dsp:spPr>
        <a:xfrm rot="240000">
          <a:off x="1624855" y="4257573"/>
          <a:ext cx="4878289" cy="341123"/>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3B7A7DD-48B6-4B50-86A6-A9114A0715C8}">
      <dsp:nvSpPr>
        <dsp:cNvPr id="0" name=""/>
        <dsp:cNvSpPr/>
      </dsp:nvSpPr>
      <dsp:spPr>
        <a:xfrm rot="240000">
          <a:off x="4553844" y="3404681"/>
          <a:ext cx="1946391" cy="90681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Fetal Echo recommended when prenatal screening estimates &gt;3% risk of CHD</a:t>
          </a:r>
        </a:p>
      </dsp:txBody>
      <dsp:txXfrm>
        <a:off x="4598111" y="3448948"/>
        <a:ext cx="1857857" cy="818285"/>
      </dsp:txXfrm>
    </dsp:sp>
    <dsp:sp modelId="{0A999E38-81B8-402F-B3F9-8DB7946C28C3}">
      <dsp:nvSpPr>
        <dsp:cNvPr id="0" name=""/>
        <dsp:cNvSpPr/>
      </dsp:nvSpPr>
      <dsp:spPr>
        <a:xfrm rot="240000">
          <a:off x="4624286" y="2429321"/>
          <a:ext cx="1946391" cy="906819"/>
        </a:xfrm>
        <a:prstGeom prst="round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endParaRPr lang="en-US" sz="1300" kern="1200" dirty="0"/>
        </a:p>
      </dsp:txBody>
      <dsp:txXfrm>
        <a:off x="4668553" y="2473588"/>
        <a:ext cx="1857857" cy="818285"/>
      </dsp:txXfrm>
    </dsp:sp>
    <dsp:sp modelId="{68A2F009-C75E-4A02-93DF-0F1F7328463E}">
      <dsp:nvSpPr>
        <dsp:cNvPr id="0" name=""/>
        <dsp:cNvSpPr/>
      </dsp:nvSpPr>
      <dsp:spPr>
        <a:xfrm rot="240000">
          <a:off x="4694729" y="1475635"/>
          <a:ext cx="1946391" cy="906819"/>
        </a:xfrm>
        <a:prstGeom prst="round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endParaRPr lang="en-US" sz="1300" kern="1200" dirty="0"/>
        </a:p>
      </dsp:txBody>
      <dsp:txXfrm>
        <a:off x="4738996" y="1519902"/>
        <a:ext cx="1857857" cy="818285"/>
      </dsp:txXfrm>
    </dsp:sp>
    <dsp:sp modelId="{0F8BF831-9DD1-4B0F-B1CD-DE95AE702C30}">
      <dsp:nvSpPr>
        <dsp:cNvPr id="0" name=""/>
        <dsp:cNvSpPr/>
      </dsp:nvSpPr>
      <dsp:spPr>
        <a:xfrm rot="240000">
          <a:off x="1763230" y="3209609"/>
          <a:ext cx="1946391" cy="90681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1 in every 4 babies with CHD have critical CHD</a:t>
          </a:r>
        </a:p>
      </dsp:txBody>
      <dsp:txXfrm>
        <a:off x="1807497" y="3253876"/>
        <a:ext cx="1857857" cy="818285"/>
      </dsp:txXfrm>
    </dsp:sp>
    <dsp:sp modelId="{DA2430FC-77FB-43BE-B059-C18D6D9FE935}">
      <dsp:nvSpPr>
        <dsp:cNvPr id="0" name=""/>
        <dsp:cNvSpPr/>
      </dsp:nvSpPr>
      <dsp:spPr>
        <a:xfrm rot="240000">
          <a:off x="1833673" y="2234249"/>
          <a:ext cx="1946391" cy="90681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1 per 100 live births</a:t>
          </a:r>
        </a:p>
      </dsp:txBody>
      <dsp:txXfrm>
        <a:off x="1877940" y="2278516"/>
        <a:ext cx="1857857" cy="818285"/>
      </dsp:txXfrm>
    </dsp:sp>
  </dsp:spTree>
</dsp:drawing>
</file>

<file path=ppt/diagrams/layout1.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2DAB21-6A79-4A2F-BA74-E36E0AF519D3}" type="datetimeFigureOut">
              <a:rPr lang="en-US" smtClean="0"/>
              <a:t>9/29/2025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CF26DC-D0C8-4CAC-9EDB-B34334F1C978}" type="slidenum">
              <a:rPr lang="en-US" smtClean="0"/>
              <a:t>‹#›</a:t>
            </a:fld>
            <a:endParaRPr lang="en-US"/>
          </a:p>
        </p:txBody>
      </p:sp>
    </p:spTree>
    <p:extLst>
      <p:ext uri="{BB962C8B-B14F-4D97-AF65-F5344CB8AC3E}">
        <p14:creationId xmlns:p14="http://schemas.microsoft.com/office/powerpoint/2010/main" val="4631841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CF26DC-D0C8-4CAC-9EDB-B34334F1C978}" type="slidenum">
              <a:rPr lang="en-US" smtClean="0"/>
              <a:t>1</a:t>
            </a:fld>
            <a:endParaRPr lang="en-US"/>
          </a:p>
        </p:txBody>
      </p:sp>
    </p:spTree>
    <p:extLst>
      <p:ext uri="{BB962C8B-B14F-4D97-AF65-F5344CB8AC3E}">
        <p14:creationId xmlns:p14="http://schemas.microsoft.com/office/powerpoint/2010/main" val="32458115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However, marginal improvement in prenatal diagnostic rates of CHD </a:t>
            </a:r>
          </a:p>
          <a:p>
            <a:pPr marL="0" indent="0">
              <a:buNone/>
            </a:pPr>
            <a:r>
              <a:rPr lang="en-US" sz="1000" dirty="0"/>
              <a:t>(Sun HY, Proudfoot JA, McCandless RT (2018) Prenatal detection of critical cardiac outflow tract anomalies remains suboptimal despite revised obstetrical imaging guidelines. </a:t>
            </a:r>
            <a:r>
              <a:rPr lang="en-US" sz="1000" dirty="0" err="1"/>
              <a:t>Congenit</a:t>
            </a:r>
            <a:r>
              <a:rPr lang="en-US" sz="1000" dirty="0"/>
              <a:t> Heart Dis 13(5):748–756)</a:t>
            </a:r>
          </a:p>
          <a:p>
            <a:pPr marL="0" indent="0">
              <a:buNone/>
            </a:pPr>
            <a:endParaRPr lang="en-US" sz="800" dirty="0"/>
          </a:p>
          <a:p>
            <a:endParaRPr lang="en-US" dirty="0"/>
          </a:p>
        </p:txBody>
      </p:sp>
      <p:sp>
        <p:nvSpPr>
          <p:cNvPr id="4" name="Slide Number Placeholder 3"/>
          <p:cNvSpPr>
            <a:spLocks noGrp="1"/>
          </p:cNvSpPr>
          <p:nvPr>
            <p:ph type="sldNum" sz="quarter" idx="5"/>
          </p:nvPr>
        </p:nvSpPr>
        <p:spPr/>
        <p:txBody>
          <a:bodyPr/>
          <a:lstStyle/>
          <a:p>
            <a:fld id="{EECF26DC-D0C8-4CAC-9EDB-B34334F1C978}" type="slidenum">
              <a:rPr lang="en-US" smtClean="0"/>
              <a:t>11</a:t>
            </a:fld>
            <a:endParaRPr lang="en-US"/>
          </a:p>
        </p:txBody>
      </p:sp>
    </p:spTree>
    <p:extLst>
      <p:ext uri="{BB962C8B-B14F-4D97-AF65-F5344CB8AC3E}">
        <p14:creationId xmlns:p14="http://schemas.microsoft.com/office/powerpoint/2010/main" val="31597271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Quartermain and colleagues (2015) analyzed prospectively collected congenital heart surgery database comprised of over 31,000 patients in 91 centers in the United States from 2006-2012 and found only a 34% prenatal detection rate</a:t>
            </a:r>
          </a:p>
          <a:p>
            <a:endParaRPr lang="en-US" sz="1200" u="sng" dirty="0"/>
          </a:p>
          <a:p>
            <a:r>
              <a:rPr lang="en-US" sz="1200" dirty="0"/>
              <a:t>Increased every year, from 26% (2006) to 42% (2012) to 58% (2023)</a:t>
            </a:r>
          </a:p>
          <a:p>
            <a:endParaRPr lang="en-US" dirty="0"/>
          </a:p>
        </p:txBody>
      </p:sp>
      <p:sp>
        <p:nvSpPr>
          <p:cNvPr id="4" name="Slide Number Placeholder 3"/>
          <p:cNvSpPr>
            <a:spLocks noGrp="1"/>
          </p:cNvSpPr>
          <p:nvPr>
            <p:ph type="sldNum" sz="quarter" idx="10"/>
          </p:nvPr>
        </p:nvSpPr>
        <p:spPr/>
        <p:txBody>
          <a:bodyPr/>
          <a:lstStyle/>
          <a:p>
            <a:fld id="{EECF26DC-D0C8-4CAC-9EDB-B34334F1C978}" type="slidenum">
              <a:rPr lang="en-US" smtClean="0"/>
              <a:t>12</a:t>
            </a:fld>
            <a:endParaRPr lang="en-US"/>
          </a:p>
        </p:txBody>
      </p:sp>
    </p:spTree>
    <p:extLst>
      <p:ext uri="{BB962C8B-B14F-4D97-AF65-F5344CB8AC3E}">
        <p14:creationId xmlns:p14="http://schemas.microsoft.com/office/powerpoint/2010/main" val="10338185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6F97D6-D7D4-FC4F-9991-C9E070E09D9F}" type="slidenum">
              <a:rPr lang="en-US" smtClean="0"/>
              <a:t>13</a:t>
            </a:fld>
            <a:endParaRPr lang="en-US"/>
          </a:p>
        </p:txBody>
      </p:sp>
    </p:spTree>
    <p:extLst>
      <p:ext uri="{BB962C8B-B14F-4D97-AF65-F5344CB8AC3E}">
        <p14:creationId xmlns:p14="http://schemas.microsoft.com/office/powerpoint/2010/main" val="6586306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NORMAL 4CV in fetuses with critical CHD – emphasize importance of additional views (great </a:t>
            </a:r>
            <a:r>
              <a:rPr lang="en-US"/>
              <a:t>arteries crossing, 3V view and 3VT view)</a:t>
            </a:r>
            <a:endParaRPr lang="en-US" dirty="0"/>
          </a:p>
        </p:txBody>
      </p:sp>
      <p:sp>
        <p:nvSpPr>
          <p:cNvPr id="4" name="Slide Number Placeholder 3"/>
          <p:cNvSpPr>
            <a:spLocks noGrp="1"/>
          </p:cNvSpPr>
          <p:nvPr>
            <p:ph type="sldNum" sz="quarter" idx="5"/>
          </p:nvPr>
        </p:nvSpPr>
        <p:spPr/>
        <p:txBody>
          <a:bodyPr/>
          <a:lstStyle/>
          <a:p>
            <a:fld id="{44B771BB-33F5-4F49-9D7F-C70D94064C48}" type="slidenum">
              <a:rPr lang="en-US" smtClean="0"/>
              <a:t>14</a:t>
            </a:fld>
            <a:endParaRPr lang="en-US"/>
          </a:p>
        </p:txBody>
      </p:sp>
    </p:spTree>
    <p:extLst>
      <p:ext uri="{BB962C8B-B14F-4D97-AF65-F5344CB8AC3E}">
        <p14:creationId xmlns:p14="http://schemas.microsoft.com/office/powerpoint/2010/main" val="17764100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Over the past decade, standard obstetric cardiac screening guidelines have expanded from a four-chamber view alone to include imaging of both outflow tracts</a:t>
            </a:r>
            <a:r>
              <a:rPr lang="en-US" baseline="0" dirty="0"/>
              <a:t> ( ISUOG 2013)</a:t>
            </a:r>
            <a:r>
              <a:rPr lang="en-US" dirty="0"/>
              <a:t> and the three vessel view (3VV) and three-vessel-and-trachea view (3VT) when technically feasible (AIUM, practice guidelines- 2019 and ISUOG 2023)</a:t>
            </a:r>
          </a:p>
          <a:p>
            <a:endParaRPr lang="en-US" dirty="0"/>
          </a:p>
          <a:p>
            <a:r>
              <a:rPr lang="en-US" dirty="0"/>
              <a:t>Kaur A, </a:t>
            </a:r>
            <a:r>
              <a:rPr lang="en-US" dirty="0" err="1"/>
              <a:t>Hornberger</a:t>
            </a:r>
            <a:r>
              <a:rPr lang="en-US" dirty="0"/>
              <a:t> LK, </a:t>
            </a:r>
            <a:r>
              <a:rPr lang="en-US" dirty="0" err="1"/>
              <a:t>Fruitman</a:t>
            </a:r>
            <a:r>
              <a:rPr lang="en-US" dirty="0"/>
              <a:t> D et al (2022) Trends in the prenatal detection of major congenital heart disease in Alberta from 2008 to 2018. J </a:t>
            </a:r>
            <a:r>
              <a:rPr lang="en-US" dirty="0" err="1"/>
              <a:t>Obstet</a:t>
            </a:r>
            <a:r>
              <a:rPr lang="en-US" dirty="0"/>
              <a:t> </a:t>
            </a:r>
            <a:r>
              <a:rPr lang="en-US" dirty="0" err="1"/>
              <a:t>Gynaecol</a:t>
            </a:r>
            <a:r>
              <a:rPr lang="en-US" dirty="0"/>
              <a:t> Can 44(8):895–900</a:t>
            </a:r>
          </a:p>
        </p:txBody>
      </p:sp>
      <p:sp>
        <p:nvSpPr>
          <p:cNvPr id="4" name="Slide Number Placeholder 3"/>
          <p:cNvSpPr>
            <a:spLocks noGrp="1"/>
          </p:cNvSpPr>
          <p:nvPr>
            <p:ph type="sldNum" sz="quarter" idx="10"/>
          </p:nvPr>
        </p:nvSpPr>
        <p:spPr/>
        <p:txBody>
          <a:bodyPr/>
          <a:lstStyle/>
          <a:p>
            <a:fld id="{EECF26DC-D0C8-4CAC-9EDB-B34334F1C978}" type="slidenum">
              <a:rPr lang="en-US" smtClean="0"/>
              <a:t>15</a:t>
            </a:fld>
            <a:endParaRPr lang="en-US"/>
          </a:p>
        </p:txBody>
      </p:sp>
    </p:spTree>
    <p:extLst>
      <p:ext uri="{BB962C8B-B14F-4D97-AF65-F5344CB8AC3E}">
        <p14:creationId xmlns:p14="http://schemas.microsoft.com/office/powerpoint/2010/main" val="6733653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Large</a:t>
            </a:r>
            <a:r>
              <a:rPr lang="en-US" baseline="0" dirty="0"/>
              <a:t> </a:t>
            </a:r>
            <a:r>
              <a:rPr lang="en-US" dirty="0"/>
              <a:t>retrospective cohort study is based on data from 15 birth defect surveillance </a:t>
            </a:r>
            <a:r>
              <a:rPr lang="en-US" dirty="0" err="1"/>
              <a:t>programmes</a:t>
            </a:r>
            <a:r>
              <a:rPr lang="en-US" dirty="0"/>
              <a:t> that are members of the International Clearinghouse for Birth Defects Surveillance and Research</a:t>
            </a:r>
            <a:r>
              <a:rPr lang="en-US" baseline="0" dirty="0"/>
              <a:t> across 12 countries in Europe, North and South America and Asia</a:t>
            </a:r>
            <a:endParaRPr lang="en-US" dirty="0"/>
          </a:p>
          <a:p>
            <a:endParaRPr lang="en-US" dirty="0"/>
          </a:p>
          <a:p>
            <a:r>
              <a:rPr lang="en-US" dirty="0"/>
              <a:t>The study included cases (LBs, stillbirths (SBs) and TOPFAs, depending on </a:t>
            </a:r>
            <a:r>
              <a:rPr lang="en-US" dirty="0" err="1"/>
              <a:t>programme</a:t>
            </a:r>
            <a:r>
              <a:rPr lang="en-US" dirty="0"/>
              <a:t>) with 1 of 12 types of CCHD: </a:t>
            </a:r>
            <a:r>
              <a:rPr lang="en-US" dirty="0" err="1"/>
              <a:t>hypoplastic</a:t>
            </a:r>
            <a:r>
              <a:rPr lang="en-US" dirty="0"/>
              <a:t> left heart syndrome (HLHS), </a:t>
            </a:r>
            <a:r>
              <a:rPr lang="en-US" dirty="0" err="1"/>
              <a:t>coarctation</a:t>
            </a:r>
            <a:r>
              <a:rPr lang="en-US" dirty="0"/>
              <a:t> of the aorta (COA), aortic valve stenosis (</a:t>
            </a:r>
            <a:r>
              <a:rPr lang="en-US" dirty="0" err="1"/>
              <a:t>AoS</a:t>
            </a:r>
            <a:r>
              <a:rPr lang="en-US" dirty="0"/>
              <a:t>), tetralogy of </a:t>
            </a:r>
            <a:r>
              <a:rPr lang="en-US" dirty="0" err="1"/>
              <a:t>Fallot</a:t>
            </a:r>
            <a:r>
              <a:rPr lang="en-US" dirty="0"/>
              <a:t> (TOF), d-transposition of great arteries (DTGA), double outlet right ventricle, persistent truncus arteriosus (PTA), interrupted aortic arch (IAA), pulmonary valve atresia with intact ventricular septum, tricuspid valve atresia/</a:t>
            </a:r>
            <a:r>
              <a:rPr lang="en-US" dirty="0" err="1"/>
              <a:t>hypoplastic</a:t>
            </a:r>
            <a:r>
              <a:rPr lang="en-US" dirty="0"/>
              <a:t> right heart (</a:t>
            </a:r>
            <a:r>
              <a:rPr lang="en-US" dirty="0" err="1"/>
              <a:t>TriA</a:t>
            </a:r>
            <a:r>
              <a:rPr lang="en-US" dirty="0"/>
              <a:t>/HRH), single ventricle (SV) and total anomalous pulmonary venous return (TAPVR).</a:t>
            </a:r>
          </a:p>
          <a:p>
            <a:endParaRPr lang="en-US" dirty="0"/>
          </a:p>
        </p:txBody>
      </p:sp>
      <p:sp>
        <p:nvSpPr>
          <p:cNvPr id="4" name="Slide Number Placeholder 3"/>
          <p:cNvSpPr>
            <a:spLocks noGrp="1"/>
          </p:cNvSpPr>
          <p:nvPr>
            <p:ph type="sldNum" sz="quarter" idx="10"/>
          </p:nvPr>
        </p:nvSpPr>
        <p:spPr/>
        <p:txBody>
          <a:bodyPr/>
          <a:lstStyle/>
          <a:p>
            <a:fld id="{EECF26DC-D0C8-4CAC-9EDB-B34334F1C978}" type="slidenum">
              <a:rPr lang="en-US" smtClean="0"/>
              <a:t>16</a:t>
            </a:fld>
            <a:endParaRPr lang="en-US"/>
          </a:p>
        </p:txBody>
      </p:sp>
    </p:spTree>
    <p:extLst>
      <p:ext uri="{BB962C8B-B14F-4D97-AF65-F5344CB8AC3E}">
        <p14:creationId xmlns:p14="http://schemas.microsoft.com/office/powerpoint/2010/main" val="36732012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415B70-C8FE-D542-9E1B-02655AD1EF2B}" type="slidenum">
              <a:rPr lang="en-US" smtClean="0"/>
              <a:t>18</a:t>
            </a:fld>
            <a:endParaRPr lang="en-US" dirty="0"/>
          </a:p>
        </p:txBody>
      </p:sp>
    </p:spTree>
    <p:extLst>
      <p:ext uri="{BB962C8B-B14F-4D97-AF65-F5344CB8AC3E}">
        <p14:creationId xmlns:p14="http://schemas.microsoft.com/office/powerpoint/2010/main" val="13484959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2015-2016 Netherlands – retrospective evaluation of second trimester anatomic scan images on patients with CCHD &lt; 1 </a:t>
            </a:r>
            <a:r>
              <a:rPr lang="en-US" dirty="0" err="1"/>
              <a:t>yo</a:t>
            </a:r>
            <a:endParaRPr lang="en-US" dirty="0"/>
          </a:p>
          <a:p>
            <a:pPr marL="171450" indent="-171450">
              <a:buFont typeface="Arial" panose="020B0604020202020204" pitchFamily="34" charset="0"/>
              <a:buChar char="•"/>
            </a:pPr>
            <a:r>
              <a:rPr lang="en-US" dirty="0"/>
              <a:t>Quality of cardiac images is important</a:t>
            </a:r>
          </a:p>
          <a:p>
            <a:pPr marL="171450" indent="-171450">
              <a:buFont typeface="Arial" panose="020B0604020202020204" pitchFamily="34" charset="0"/>
              <a:buChar char="•"/>
            </a:pPr>
            <a:r>
              <a:rPr lang="en-US" dirty="0"/>
              <a:t>Failure to recognize was also an important point in cases of CCHD</a:t>
            </a:r>
          </a:p>
          <a:p>
            <a:pPr marL="171450" indent="-171450">
              <a:buFont typeface="Arial" panose="020B0604020202020204" pitchFamily="34" charset="0"/>
              <a:buChar char="•"/>
            </a:pPr>
            <a:r>
              <a:rPr lang="en-US" dirty="0"/>
              <a:t>Unfavorable fetal position, AFI, image resolution was not different</a:t>
            </a:r>
          </a:p>
        </p:txBody>
      </p:sp>
      <p:sp>
        <p:nvSpPr>
          <p:cNvPr id="4" name="Slide Number Placeholder 3"/>
          <p:cNvSpPr>
            <a:spLocks noGrp="1"/>
          </p:cNvSpPr>
          <p:nvPr>
            <p:ph type="sldNum" sz="quarter" idx="5"/>
          </p:nvPr>
        </p:nvSpPr>
        <p:spPr/>
        <p:txBody>
          <a:bodyPr/>
          <a:lstStyle/>
          <a:p>
            <a:fld id="{44B771BB-33F5-4F49-9D7F-C70D94064C48}" type="slidenum">
              <a:rPr lang="en-US" smtClean="0"/>
              <a:t>20</a:t>
            </a:fld>
            <a:endParaRPr lang="en-US"/>
          </a:p>
        </p:txBody>
      </p:sp>
    </p:spTree>
    <p:extLst>
      <p:ext uri="{BB962C8B-B14F-4D97-AF65-F5344CB8AC3E}">
        <p14:creationId xmlns:p14="http://schemas.microsoft.com/office/powerpoint/2010/main" val="39902789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Successful efforts have been demonstrated - Role model example of multidisciplinary efforts to improve prenatal CHD diagnosis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OB and MFM sonographers are then well equipped to successfully screen for fetal cardiac disease across the state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7 fetal cardiologists provide coverage to 11 MFM offices throughout the state in 5 different groups with 40 MFM sonographers</a:t>
            </a:r>
          </a:p>
        </p:txBody>
      </p:sp>
      <p:sp>
        <p:nvSpPr>
          <p:cNvPr id="4" name="Slide Number Placeholder 3"/>
          <p:cNvSpPr>
            <a:spLocks noGrp="1"/>
          </p:cNvSpPr>
          <p:nvPr>
            <p:ph type="sldNum" sz="quarter" idx="5"/>
          </p:nvPr>
        </p:nvSpPr>
        <p:spPr/>
        <p:txBody>
          <a:bodyPr/>
          <a:lstStyle/>
          <a:p>
            <a:fld id="{44B771BB-33F5-4F49-9D7F-C70D94064C48}" type="slidenum">
              <a:rPr lang="en-US" smtClean="0"/>
              <a:t>23</a:t>
            </a:fld>
            <a:endParaRPr lang="en-US"/>
          </a:p>
        </p:txBody>
      </p:sp>
    </p:spTree>
    <p:extLst>
      <p:ext uri="{BB962C8B-B14F-4D97-AF65-F5344CB8AC3E}">
        <p14:creationId xmlns:p14="http://schemas.microsoft.com/office/powerpoint/2010/main" val="18959176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dvOT46dcae81"/>
              </a:rPr>
              <a:t>significant congenital heart disease as those undergoing or pending cardiovascular surgery or inter-</a:t>
            </a:r>
            <a:r>
              <a:rPr lang="en-US" sz="1800" dirty="0" err="1">
                <a:effectLst/>
                <a:latin typeface="AdvOT46dcae81"/>
              </a:rPr>
              <a:t>ventional</a:t>
            </a:r>
            <a:r>
              <a:rPr lang="en-US" sz="1800" dirty="0">
                <a:effectLst/>
                <a:latin typeface="AdvOT46dcae81"/>
              </a:rPr>
              <a:t> cardiac catheterization between 0 and 24 months old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Abortion rate did not change and is legal in Nevada up to 24 weeks, so this is not a reflection on limited access or changing access in that state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4 in 1000 significant CHD</a:t>
            </a:r>
          </a:p>
          <a:p>
            <a:r>
              <a:rPr lang="en-US" dirty="0"/>
              <a:t>Overall 66% prenatal diagnosis – statistical increase from 45% in 2012 to 82% in 2021</a:t>
            </a:r>
          </a:p>
          <a:p>
            <a:endParaRPr lang="en-US" dirty="0"/>
          </a:p>
          <a:p>
            <a:r>
              <a:rPr lang="en-US" b="0" i="0" dirty="0">
                <a:solidFill>
                  <a:srgbClr val="212121"/>
                </a:solidFill>
                <a:effectLst/>
                <a:latin typeface="BlinkMacSystemFont"/>
              </a:rPr>
              <a:t>In </a:t>
            </a:r>
            <a:r>
              <a:rPr lang="en-US" dirty="0"/>
              <a:t>Nevada</a:t>
            </a:r>
            <a:r>
              <a:rPr lang="en-US" b="0" i="0" dirty="0">
                <a:solidFill>
                  <a:srgbClr val="212121"/>
                </a:solidFill>
                <a:effectLst/>
                <a:latin typeface="BlinkMacSystemFont"/>
              </a:rPr>
              <a:t>, despite a statistically </a:t>
            </a:r>
            <a:r>
              <a:rPr lang="en-US" dirty="0"/>
              <a:t>significant</a:t>
            </a:r>
            <a:r>
              <a:rPr lang="en-US" b="0" i="0" dirty="0">
                <a:solidFill>
                  <a:srgbClr val="212121"/>
                </a:solidFill>
                <a:effectLst/>
                <a:latin typeface="BlinkMacSystemFont"/>
              </a:rPr>
              <a:t> increase in </a:t>
            </a:r>
            <a:r>
              <a:rPr lang="en-US" dirty="0"/>
              <a:t>prenatal</a:t>
            </a:r>
            <a:r>
              <a:rPr lang="en-US" b="0" i="0" dirty="0">
                <a:solidFill>
                  <a:srgbClr val="212121"/>
                </a:solidFill>
                <a:effectLst/>
                <a:latin typeface="BlinkMacSystemFont"/>
              </a:rPr>
              <a:t> detection of </a:t>
            </a:r>
            <a:r>
              <a:rPr lang="en-US" dirty="0"/>
              <a:t>significant</a:t>
            </a:r>
            <a:r>
              <a:rPr lang="en-US" b="0" i="0" dirty="0">
                <a:solidFill>
                  <a:srgbClr val="212121"/>
                </a:solidFill>
                <a:effectLst/>
                <a:latin typeface="BlinkMacSystemFont"/>
              </a:rPr>
              <a:t> </a:t>
            </a:r>
            <a:r>
              <a:rPr lang="en-US" dirty="0"/>
              <a:t>congenital</a:t>
            </a:r>
            <a:r>
              <a:rPr lang="en-US" b="0" i="0" dirty="0">
                <a:solidFill>
                  <a:srgbClr val="212121"/>
                </a:solidFill>
                <a:effectLst/>
                <a:latin typeface="BlinkMacSystemFont"/>
              </a:rPr>
              <a:t> </a:t>
            </a:r>
            <a:r>
              <a:rPr lang="en-US" dirty="0"/>
              <a:t>heart</a:t>
            </a:r>
            <a:r>
              <a:rPr lang="en-US" b="0" i="0" dirty="0">
                <a:solidFill>
                  <a:srgbClr val="212121"/>
                </a:solidFill>
                <a:effectLst/>
                <a:latin typeface="BlinkMacSystemFont"/>
              </a:rPr>
              <a:t> </a:t>
            </a:r>
            <a:r>
              <a:rPr lang="en-US" dirty="0"/>
              <a:t>disease</a:t>
            </a:r>
            <a:r>
              <a:rPr lang="en-US" b="0" i="0" dirty="0">
                <a:solidFill>
                  <a:srgbClr val="212121"/>
                </a:solidFill>
                <a:effectLst/>
                <a:latin typeface="BlinkMacSystemFont"/>
              </a:rPr>
              <a:t> over time, </a:t>
            </a:r>
            <a:r>
              <a:rPr lang="en-US" dirty="0"/>
              <a:t>termination</a:t>
            </a:r>
            <a:r>
              <a:rPr lang="en-US" b="0" i="0" dirty="0">
                <a:solidFill>
                  <a:srgbClr val="212121"/>
                </a:solidFill>
                <a:effectLst/>
                <a:latin typeface="BlinkMacSystemFont"/>
              </a:rPr>
              <a:t> of </a:t>
            </a:r>
            <a:r>
              <a:rPr lang="en-US" dirty="0"/>
              <a:t>pregnancy</a:t>
            </a:r>
            <a:r>
              <a:rPr lang="en-US" b="0" i="0" dirty="0">
                <a:solidFill>
                  <a:srgbClr val="212121"/>
                </a:solidFill>
                <a:effectLst/>
                <a:latin typeface="BlinkMacSystemFont"/>
              </a:rPr>
              <a:t> rates did not increase. Nevertheless, those undergoing </a:t>
            </a:r>
            <a:r>
              <a:rPr lang="en-US" dirty="0"/>
              <a:t>elective</a:t>
            </a:r>
            <a:r>
              <a:rPr lang="en-US" b="0" i="0" dirty="0">
                <a:solidFill>
                  <a:srgbClr val="212121"/>
                </a:solidFill>
                <a:effectLst/>
                <a:latin typeface="BlinkMacSystemFont"/>
              </a:rPr>
              <a:t> </a:t>
            </a:r>
            <a:r>
              <a:rPr lang="en-US" dirty="0"/>
              <a:t>termination</a:t>
            </a:r>
            <a:r>
              <a:rPr lang="en-US" b="0" i="0" dirty="0">
                <a:solidFill>
                  <a:srgbClr val="212121"/>
                </a:solidFill>
                <a:effectLst/>
                <a:latin typeface="BlinkMacSystemFont"/>
              </a:rPr>
              <a:t> were more likely to have associated syndromes or comorbidities.</a:t>
            </a:r>
            <a:endParaRPr lang="en-US" dirty="0"/>
          </a:p>
        </p:txBody>
      </p:sp>
      <p:sp>
        <p:nvSpPr>
          <p:cNvPr id="4" name="Slide Number Placeholder 3"/>
          <p:cNvSpPr>
            <a:spLocks noGrp="1"/>
          </p:cNvSpPr>
          <p:nvPr>
            <p:ph type="sldNum" sz="quarter" idx="5"/>
          </p:nvPr>
        </p:nvSpPr>
        <p:spPr/>
        <p:txBody>
          <a:bodyPr/>
          <a:lstStyle/>
          <a:p>
            <a:fld id="{44B771BB-33F5-4F49-9D7F-C70D94064C48}" type="slidenum">
              <a:rPr lang="en-US" smtClean="0"/>
              <a:t>24</a:t>
            </a:fld>
            <a:endParaRPr lang="en-US"/>
          </a:p>
        </p:txBody>
      </p:sp>
    </p:spTree>
    <p:extLst>
      <p:ext uri="{BB962C8B-B14F-4D97-AF65-F5344CB8AC3E}">
        <p14:creationId xmlns:p14="http://schemas.microsoft.com/office/powerpoint/2010/main" val="42645142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CF26DC-D0C8-4CAC-9EDB-B34334F1C978}" type="slidenum">
              <a:rPr lang="en-US" smtClean="0"/>
              <a:t>2</a:t>
            </a:fld>
            <a:endParaRPr lang="en-US"/>
          </a:p>
        </p:txBody>
      </p:sp>
    </p:spTree>
    <p:extLst>
      <p:ext uri="{BB962C8B-B14F-4D97-AF65-F5344CB8AC3E}">
        <p14:creationId xmlns:p14="http://schemas.microsoft.com/office/powerpoint/2010/main" val="31314810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Within 1</a:t>
            </a:r>
            <a:r>
              <a:rPr lang="en-US" baseline="30000" dirty="0"/>
              <a:t>st</a:t>
            </a:r>
            <a:r>
              <a:rPr lang="en-US" dirty="0"/>
              <a:t> year of life</a:t>
            </a:r>
          </a:p>
          <a:p>
            <a:r>
              <a:rPr lang="en-US" dirty="0"/>
              <a:t>Prenatal Detection Rates – </a:t>
            </a:r>
          </a:p>
          <a:p>
            <a:r>
              <a:rPr lang="en-US" dirty="0"/>
              <a:t>Highest rates for AVSD, HLHS, DTGA, and TOF</a:t>
            </a:r>
          </a:p>
          <a:p>
            <a:endParaRPr lang="en-US" dirty="0"/>
          </a:p>
          <a:p>
            <a:r>
              <a:rPr lang="en-US" dirty="0"/>
              <a:t>Their results may be more encouraging… so improvement is possible with the right efforts at the primary care level</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B771BB-33F5-4F49-9D7F-C70D94064C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05551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Prenatal detection rates of congenital heart disease (CHD) in patients requiring early surgical intervention have been suboptimal, with variability between geographic regions and across defect types. In 2013, obstetric screening ultrasound guidelines were updated, recommending the addition of outflow tract views to improve prenatal detection rates. The objective of this study was to evaluate prenatal detection rates before and after the introduction of outflow tract views in obstetric screening examinations.</a:t>
            </a:r>
            <a:endParaRPr lang="en-US" dirty="0"/>
          </a:p>
        </p:txBody>
      </p:sp>
      <p:sp>
        <p:nvSpPr>
          <p:cNvPr id="4" name="Slide Number Placeholder 3"/>
          <p:cNvSpPr>
            <a:spLocks noGrp="1"/>
          </p:cNvSpPr>
          <p:nvPr>
            <p:ph type="sldNum" sz="quarter" idx="5"/>
          </p:nvPr>
        </p:nvSpPr>
        <p:spPr/>
        <p:txBody>
          <a:bodyPr/>
          <a:lstStyle/>
          <a:p>
            <a:fld id="{EECF26DC-D0C8-4CAC-9EDB-B34334F1C978}" type="slidenum">
              <a:rPr lang="en-US" smtClean="0"/>
              <a:t>27</a:t>
            </a:fld>
            <a:endParaRPr lang="en-US"/>
          </a:p>
        </p:txBody>
      </p:sp>
    </p:spTree>
    <p:extLst>
      <p:ext uri="{BB962C8B-B14F-4D97-AF65-F5344CB8AC3E}">
        <p14:creationId xmlns:p14="http://schemas.microsoft.com/office/powerpoint/2010/main" val="27552397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study included 108,512 patients at 123 centers. Prenatal detection rates of CHD continuously increased during the study time frame. Prenatal detection rates varied by region (43.6%-56.2%) and lesion type (13.1%-77.1%). Prenatal detection rates have increased for lesions not routinely detected on a 4-chamber view but visible on outflow tract views in comparison to those routinely detected on a 4-chamber view (</a:t>
            </a:r>
            <a:r>
              <a:rPr lang="en-US" sz="1200" b="0" i="1" kern="1200" dirty="0">
                <a:solidFill>
                  <a:schemeClr val="tx1"/>
                </a:solidFill>
                <a:effectLst/>
                <a:latin typeface="+mn-lt"/>
                <a:ea typeface="+mn-ea"/>
                <a:cs typeface="+mn-cs"/>
              </a:rPr>
              <a:t>P</a:t>
            </a:r>
            <a:r>
              <a:rPr lang="en-US" sz="1200" b="0" i="0" kern="1200" dirty="0">
                <a:solidFill>
                  <a:schemeClr val="tx1"/>
                </a:solidFill>
                <a:effectLst/>
                <a:latin typeface="+mn-lt"/>
                <a:ea typeface="+mn-ea"/>
                <a:cs typeface="+mn-cs"/>
              </a:rPr>
              <a:t> = .029). Overall improved but still less than 65-70% </a:t>
            </a:r>
            <a:r>
              <a:rPr lang="en-US" sz="1200" b="0" i="0" kern="1200">
                <a:solidFill>
                  <a:schemeClr val="tx1"/>
                </a:solidFill>
                <a:effectLst/>
                <a:latin typeface="+mn-lt"/>
                <a:ea typeface="+mn-ea"/>
                <a:cs typeface="+mn-cs"/>
              </a:rPr>
              <a:t>prenatal detection rates.</a:t>
            </a:r>
            <a:endParaRPr lang="en-US" dirty="0"/>
          </a:p>
        </p:txBody>
      </p:sp>
      <p:sp>
        <p:nvSpPr>
          <p:cNvPr id="4" name="Slide Number Placeholder 3"/>
          <p:cNvSpPr>
            <a:spLocks noGrp="1"/>
          </p:cNvSpPr>
          <p:nvPr>
            <p:ph type="sldNum" sz="quarter" idx="5"/>
          </p:nvPr>
        </p:nvSpPr>
        <p:spPr/>
        <p:txBody>
          <a:bodyPr/>
          <a:lstStyle/>
          <a:p>
            <a:fld id="{EECF26DC-D0C8-4CAC-9EDB-B34334F1C978}" type="slidenum">
              <a:rPr lang="en-US" smtClean="0"/>
              <a:t>28</a:t>
            </a:fld>
            <a:endParaRPr lang="en-US"/>
          </a:p>
        </p:txBody>
      </p:sp>
    </p:spTree>
    <p:extLst>
      <p:ext uri="{BB962C8B-B14F-4D97-AF65-F5344CB8AC3E}">
        <p14:creationId xmlns:p14="http://schemas.microsoft.com/office/powerpoint/2010/main" val="41260872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Equitable access to high-quality prenatal care, incorporation of comprehensive fetal cardiac views on screening ultrasound, and delivery planning at a tertiary (or quaternary) care center with maternal fetal medicine and CHD specialists are necessary cornerstones to improve both maternal and neonatal health in pregnancies complicated by fetal CHD.</a:t>
            </a:r>
            <a:endParaRPr lang="en-US" dirty="0"/>
          </a:p>
        </p:txBody>
      </p:sp>
      <p:sp>
        <p:nvSpPr>
          <p:cNvPr id="4" name="Slide Number Placeholder 3"/>
          <p:cNvSpPr>
            <a:spLocks noGrp="1"/>
          </p:cNvSpPr>
          <p:nvPr>
            <p:ph type="sldNum" sz="quarter" idx="10"/>
          </p:nvPr>
        </p:nvSpPr>
        <p:spPr/>
        <p:txBody>
          <a:bodyPr/>
          <a:lstStyle/>
          <a:p>
            <a:fld id="{EECF26DC-D0C8-4CAC-9EDB-B34334F1C978}" type="slidenum">
              <a:rPr lang="en-US" smtClean="0"/>
              <a:t>29</a:t>
            </a:fld>
            <a:endParaRPr lang="en-US"/>
          </a:p>
        </p:txBody>
      </p:sp>
    </p:spTree>
    <p:extLst>
      <p:ext uri="{BB962C8B-B14F-4D97-AF65-F5344CB8AC3E}">
        <p14:creationId xmlns:p14="http://schemas.microsoft.com/office/powerpoint/2010/main" val="16795520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CF26DC-D0C8-4CAC-9EDB-B34334F1C978}" type="slidenum">
              <a:rPr lang="en-US" smtClean="0"/>
              <a:t>30</a:t>
            </a:fld>
            <a:endParaRPr lang="en-US"/>
          </a:p>
        </p:txBody>
      </p:sp>
    </p:spTree>
    <p:extLst>
      <p:ext uri="{BB962C8B-B14F-4D97-AF65-F5344CB8AC3E}">
        <p14:creationId xmlns:p14="http://schemas.microsoft.com/office/powerpoint/2010/main" val="32438556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CF26DC-D0C8-4CAC-9EDB-B34334F1C978}" type="slidenum">
              <a:rPr lang="en-US" smtClean="0"/>
              <a:t>3</a:t>
            </a:fld>
            <a:endParaRPr lang="en-US"/>
          </a:p>
        </p:txBody>
      </p:sp>
    </p:spTree>
    <p:extLst>
      <p:ext uri="{BB962C8B-B14F-4D97-AF65-F5344CB8AC3E}">
        <p14:creationId xmlns:p14="http://schemas.microsoft.com/office/powerpoint/2010/main" val="30057936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Studies have shown a reduction in mortality and morbidity with specific congenital heart lesions such as </a:t>
            </a:r>
            <a:r>
              <a:rPr lang="en-US" sz="1200" kern="1200" dirty="0" err="1">
                <a:solidFill>
                  <a:schemeClr val="tx1"/>
                </a:solidFill>
                <a:effectLst/>
                <a:latin typeface="+mn-lt"/>
                <a:ea typeface="+mn-ea"/>
                <a:cs typeface="+mn-cs"/>
              </a:rPr>
              <a:t>hypoplastic</a:t>
            </a:r>
            <a:r>
              <a:rPr lang="en-US" sz="1200" kern="1200" dirty="0">
                <a:solidFill>
                  <a:schemeClr val="tx1"/>
                </a:solidFill>
                <a:effectLst/>
                <a:latin typeface="+mn-lt"/>
                <a:ea typeface="+mn-ea"/>
                <a:cs typeface="+mn-cs"/>
              </a:rPr>
              <a:t> left heart syndrome (HLHS), </a:t>
            </a:r>
            <a:r>
              <a:rPr lang="en-US" sz="1200" kern="1200" dirty="0" err="1">
                <a:solidFill>
                  <a:schemeClr val="tx1"/>
                </a:solidFill>
                <a:effectLst/>
                <a:latin typeface="+mn-lt"/>
                <a:ea typeface="+mn-ea"/>
                <a:cs typeface="+mn-cs"/>
              </a:rPr>
              <a:t>coarctation</a:t>
            </a:r>
            <a:r>
              <a:rPr lang="en-US" sz="1200" kern="1200" dirty="0">
                <a:solidFill>
                  <a:schemeClr val="tx1"/>
                </a:solidFill>
                <a:effectLst/>
                <a:latin typeface="+mn-lt"/>
                <a:ea typeface="+mn-ea"/>
                <a:cs typeface="+mn-cs"/>
              </a:rPr>
              <a:t> of the aorta and transposition of the great arteries</a:t>
            </a:r>
            <a:r>
              <a:rPr lang="en-US" sz="1200" kern="1200" baseline="30000" dirty="0">
                <a:solidFill>
                  <a:schemeClr val="tx1"/>
                </a:solidFill>
                <a:effectLst/>
                <a:latin typeface="+mn-lt"/>
                <a:ea typeface="+mn-ea"/>
                <a:cs typeface="+mn-cs"/>
              </a:rPr>
              <a:t>2</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415B70-C8FE-D542-9E1B-02655AD1EF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06492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415B70-C8FE-D542-9E1B-02655AD1EF2B}" type="slidenum">
              <a:rPr lang="en-US" smtClean="0"/>
              <a:t>5</a:t>
            </a:fld>
            <a:endParaRPr lang="en-US" dirty="0"/>
          </a:p>
        </p:txBody>
      </p:sp>
    </p:spTree>
    <p:extLst>
      <p:ext uri="{BB962C8B-B14F-4D97-AF65-F5344CB8AC3E}">
        <p14:creationId xmlns:p14="http://schemas.microsoft.com/office/powerpoint/2010/main" val="29751730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415B70-C8FE-D542-9E1B-02655AD1EF2B}" type="slidenum">
              <a:rPr lang="en-US" smtClean="0"/>
              <a:t>6</a:t>
            </a:fld>
            <a:endParaRPr lang="en-US" dirty="0"/>
          </a:p>
        </p:txBody>
      </p:sp>
    </p:spTree>
    <p:extLst>
      <p:ext uri="{BB962C8B-B14F-4D97-AF65-F5344CB8AC3E}">
        <p14:creationId xmlns:p14="http://schemas.microsoft.com/office/powerpoint/2010/main" val="12131041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CF26DC-D0C8-4CAC-9EDB-B34334F1C978}" type="slidenum">
              <a:rPr lang="en-US" smtClean="0"/>
              <a:t>7</a:t>
            </a:fld>
            <a:endParaRPr lang="en-US"/>
          </a:p>
        </p:txBody>
      </p:sp>
    </p:spTree>
    <p:extLst>
      <p:ext uri="{BB962C8B-B14F-4D97-AF65-F5344CB8AC3E}">
        <p14:creationId xmlns:p14="http://schemas.microsoft.com/office/powerpoint/2010/main" val="34276504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Extracardiac anomaly is important because this is rarely talked about. i.e. the data showing increased risk of CHD many major structural anomalies and the decision whether to refer for fetal echo will depend on whether the sonologist performing the initial anatomy scan  has experience/capability to do an adequate detailed anatomic survey. And considering risks of failure to detect CHD (i.e. different when delivering at remote community location as compared to planned birth at academic </a:t>
            </a:r>
            <a:r>
              <a:rPr lang="en-US" sz="1200" kern="1200" dirty="0" err="1">
                <a:solidFill>
                  <a:schemeClr val="tx1"/>
                </a:solidFill>
                <a:effectLst/>
                <a:latin typeface="+mn-lt"/>
                <a:ea typeface="+mn-ea"/>
                <a:cs typeface="+mn-cs"/>
              </a:rPr>
              <a:t>hosptial</a:t>
            </a:r>
            <a:r>
              <a:rPr lang="en-US" sz="120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EECF26DC-D0C8-4CAC-9EDB-B34334F1C978}" type="slidenum">
              <a:rPr lang="en-US" smtClean="0"/>
              <a:t>9</a:t>
            </a:fld>
            <a:endParaRPr lang="en-US"/>
          </a:p>
        </p:txBody>
      </p:sp>
    </p:spTree>
    <p:extLst>
      <p:ext uri="{BB962C8B-B14F-4D97-AF65-F5344CB8AC3E}">
        <p14:creationId xmlns:p14="http://schemas.microsoft.com/office/powerpoint/2010/main" val="19033174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all the reasons a pregnant mother should get a fetal echocardiogram, why were prenatal detection rates not adequate?</a:t>
            </a:r>
          </a:p>
          <a:p>
            <a:r>
              <a:rPr lang="en-US" dirty="0"/>
              <a:t>* Now,</a:t>
            </a:r>
            <a:r>
              <a:rPr lang="en-US" baseline="0" dirty="0"/>
              <a:t> w</a:t>
            </a:r>
            <a:r>
              <a:rPr lang="en-US" dirty="0"/>
              <a:t>e all know there is a long list of both maternal and fetal indications in which a fetal echocardiogram is recommended to evaluate for CHD in pregnancies at higher risk.... MOST women carrying a baby with congenital heart disease will not have a reason to get a fetal echocardiogram  OTHER THAN THE ABNORMAL HEART *. </a:t>
            </a:r>
            <a:r>
              <a:rPr lang="en-US" sz="1800" dirty="0">
                <a:effectLst/>
                <a:latin typeface="AdvDailynews"/>
              </a:rPr>
              <a:t>80% of referrals for suspected FHD had no other reason for referral highlights the importance of ultra- sound screening for the prenatal detection of CHD rather than referral based solely on being at risk for FHD </a:t>
            </a:r>
            <a:endParaRPr lang="en-US" dirty="0"/>
          </a:p>
        </p:txBody>
      </p:sp>
      <p:sp>
        <p:nvSpPr>
          <p:cNvPr id="4" name="Slide Number Placeholder 3"/>
          <p:cNvSpPr>
            <a:spLocks noGrp="1"/>
          </p:cNvSpPr>
          <p:nvPr>
            <p:ph type="sldNum" sz="quarter" idx="10"/>
          </p:nvPr>
        </p:nvSpPr>
        <p:spPr/>
        <p:txBody>
          <a:bodyPr/>
          <a:lstStyle/>
          <a:p>
            <a:fld id="{44B771BB-33F5-4F49-9D7F-C70D94064C48}" type="slidenum">
              <a:rPr lang="en-US" smtClean="0"/>
              <a:t>10</a:t>
            </a:fld>
            <a:endParaRPr lang="en-US"/>
          </a:p>
        </p:txBody>
      </p:sp>
    </p:spTree>
    <p:extLst>
      <p:ext uri="{BB962C8B-B14F-4D97-AF65-F5344CB8AC3E}">
        <p14:creationId xmlns:p14="http://schemas.microsoft.com/office/powerpoint/2010/main" val="20329714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9" indent="0" algn="ctr">
              <a:buNone/>
              <a:defRPr sz="2000"/>
            </a:lvl2pPr>
            <a:lvl3pPr marL="914418" indent="0" algn="ctr">
              <a:buNone/>
              <a:defRPr sz="1800"/>
            </a:lvl3pPr>
            <a:lvl4pPr marL="1371627" indent="0" algn="ctr">
              <a:buNone/>
              <a:defRPr sz="1600"/>
            </a:lvl4pPr>
            <a:lvl5pPr marL="1828837" indent="0" algn="ctr">
              <a:buNone/>
              <a:defRPr sz="1600"/>
            </a:lvl5pPr>
            <a:lvl6pPr marL="2286046" indent="0" algn="ctr">
              <a:buNone/>
              <a:defRPr sz="1600"/>
            </a:lvl6pPr>
            <a:lvl7pPr marL="2743255" indent="0" algn="ctr">
              <a:buNone/>
              <a:defRPr sz="1600"/>
            </a:lvl7pPr>
            <a:lvl8pPr marL="3200464" indent="0" algn="ctr">
              <a:buNone/>
              <a:defRPr sz="1600"/>
            </a:lvl8pPr>
            <a:lvl9pPr marL="3657673" indent="0" algn="ctr">
              <a:buNone/>
              <a:defRPr sz="1600"/>
            </a:lvl9pPr>
          </a:lstStyle>
          <a:p>
            <a:r>
              <a:rPr lang="en-US"/>
              <a:t>Click to edit Master subtitle style</a:t>
            </a:r>
            <a:endParaRPr lang="en-US" dirty="0"/>
          </a:p>
        </p:txBody>
      </p:sp>
      <p:sp>
        <p:nvSpPr>
          <p:cNvPr id="7" name="TextBox 6">
            <a:extLst>
              <a:ext uri="{FF2B5EF4-FFF2-40B4-BE49-F238E27FC236}">
                <a16:creationId xmlns:a16="http://schemas.microsoft.com/office/drawing/2014/main" id="{120C1596-A8C4-F440-B3D2-51F33F979D73}"/>
              </a:ext>
            </a:extLst>
          </p:cNvPr>
          <p:cNvSpPr txBox="1"/>
          <p:nvPr userDrawn="1"/>
        </p:nvSpPr>
        <p:spPr>
          <a:xfrm>
            <a:off x="0" y="6674800"/>
            <a:ext cx="12192000" cy="253596"/>
          </a:xfrm>
          <a:prstGeom prst="rect">
            <a:avLst/>
          </a:prstGeom>
          <a:solidFill>
            <a:srgbClr val="DA3653"/>
          </a:solidFill>
        </p:spPr>
        <p:txBody>
          <a:bodyPr wrap="square" rtlCol="0">
            <a:spAutoFit/>
          </a:bodyPr>
          <a:lstStyle/>
          <a:p>
            <a:pPr algn="ctr"/>
            <a:r>
              <a:rPr lang="en-US" sz="1048" i="1" dirty="0">
                <a:solidFill>
                  <a:schemeClr val="bg1"/>
                </a:solidFill>
              </a:rPr>
              <a:t>The Fetal Heart Society is a 501(c) nonprofit formed to advance the field of fetal cardiovascular care &amp; science through collaborative research, education and mentorship and is sponsored by:</a:t>
            </a:r>
          </a:p>
        </p:txBody>
      </p:sp>
      <p:sp>
        <p:nvSpPr>
          <p:cNvPr id="30" name="AutoShape 6" descr="Image result for kentucky children's hospital"/>
          <p:cNvSpPr>
            <a:spLocks noChangeAspect="1" noChangeArrowheads="1"/>
          </p:cNvSpPr>
          <p:nvPr userDrawn="1"/>
        </p:nvSpPr>
        <p:spPr bwMode="auto">
          <a:xfrm>
            <a:off x="656636" y="3349247"/>
            <a:ext cx="72571" cy="7257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21771" tIns="10886" rIns="21771" bIns="10886" numCol="1" anchor="t" anchorCtr="0" compatLnSpc="1">
            <a:prstTxWarp prst="textNoShape">
              <a:avLst/>
            </a:prstTxWarp>
          </a:bodyPr>
          <a:lstStyle/>
          <a:p>
            <a:endParaRPr lang="en-US" sz="429"/>
          </a:p>
        </p:txBody>
      </p:sp>
      <p:sp>
        <p:nvSpPr>
          <p:cNvPr id="31" name="AutoShape 8" descr="Image result for kentucky children's hospital"/>
          <p:cNvSpPr>
            <a:spLocks noChangeAspect="1" noChangeArrowheads="1"/>
          </p:cNvSpPr>
          <p:nvPr userDrawn="1"/>
        </p:nvSpPr>
        <p:spPr bwMode="auto">
          <a:xfrm>
            <a:off x="692922" y="3385533"/>
            <a:ext cx="72571" cy="7257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21771" tIns="10886" rIns="21771" bIns="10886" numCol="1" anchor="t" anchorCtr="0" compatLnSpc="1">
            <a:prstTxWarp prst="textNoShape">
              <a:avLst/>
            </a:prstTxWarp>
          </a:bodyPr>
          <a:lstStyle/>
          <a:p>
            <a:endParaRPr lang="en-US" sz="429"/>
          </a:p>
        </p:txBody>
      </p:sp>
      <p:sp>
        <p:nvSpPr>
          <p:cNvPr id="4" name="TextBox 3"/>
          <p:cNvSpPr txBox="1"/>
          <p:nvPr userDrawn="1"/>
        </p:nvSpPr>
        <p:spPr>
          <a:xfrm>
            <a:off x="2290800" y="1122363"/>
            <a:ext cx="227948" cy="158377"/>
          </a:xfrm>
          <a:prstGeom prst="rect">
            <a:avLst/>
          </a:prstGeom>
          <a:noFill/>
        </p:spPr>
        <p:txBody>
          <a:bodyPr wrap="none" rtlCol="0">
            <a:spAutoFit/>
          </a:bodyPr>
          <a:lstStyle/>
          <a:p>
            <a:r>
              <a:rPr lang="en-US" sz="429" dirty="0">
                <a:solidFill>
                  <a:schemeClr val="accent2"/>
                </a:solidFill>
                <a:sym typeface="Symbol"/>
              </a:rPr>
              <a:t></a:t>
            </a:r>
            <a:endParaRPr lang="en-US" sz="429" dirty="0">
              <a:solidFill>
                <a:schemeClr val="accent2"/>
              </a:solidFill>
            </a:endParaRPr>
          </a:p>
        </p:txBody>
      </p:sp>
    </p:spTree>
    <p:extLst>
      <p:ext uri="{BB962C8B-B14F-4D97-AF65-F5344CB8AC3E}">
        <p14:creationId xmlns:p14="http://schemas.microsoft.com/office/powerpoint/2010/main" val="12942687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p:bg>
      <p:bgRef idx="1001">
        <a:schemeClr val="bg1"/>
      </p:bgRef>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6A7238F-33D9-D64A-95E9-1D0BEDECF50E}"/>
              </a:ext>
            </a:extLst>
          </p:cNvPr>
          <p:cNvSpPr txBox="1"/>
          <p:nvPr userDrawn="1"/>
        </p:nvSpPr>
        <p:spPr>
          <a:xfrm>
            <a:off x="0" y="6686218"/>
            <a:ext cx="12192000" cy="265457"/>
          </a:xfrm>
          <a:prstGeom prst="rect">
            <a:avLst/>
          </a:prstGeom>
          <a:solidFill>
            <a:srgbClr val="DA3653"/>
          </a:solidFill>
        </p:spPr>
        <p:txBody>
          <a:bodyPr wrap="square" rtlCol="0">
            <a:spAutoFit/>
          </a:bodyPr>
          <a:lstStyle/>
          <a:p>
            <a:pPr algn="ctr"/>
            <a:r>
              <a:rPr lang="en-US" sz="1125" i="1" dirty="0" err="1">
                <a:solidFill>
                  <a:schemeClr val="tx1"/>
                </a:solidFill>
              </a:rPr>
              <a:t>www.fetalheartsociety.org</a:t>
            </a:r>
            <a:endParaRPr lang="en-US" sz="1125" i="1" dirty="0">
              <a:solidFill>
                <a:schemeClr val="tx1"/>
              </a:solidFill>
            </a:endParaRPr>
          </a:p>
        </p:txBody>
      </p:sp>
    </p:spTree>
    <p:extLst>
      <p:ext uri="{BB962C8B-B14F-4D97-AF65-F5344CB8AC3E}">
        <p14:creationId xmlns:p14="http://schemas.microsoft.com/office/powerpoint/2010/main" val="3393573469"/>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bg>
      <p:bgPr>
        <a:gradFill flip="none" rotWithShape="1">
          <a:gsLst>
            <a:gs pos="2700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13500000" scaled="1"/>
          <a:tileRect/>
        </a:gra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72C4B6A-BCEC-1548-8088-BEF47841CA66}"/>
              </a:ext>
            </a:extLst>
          </p:cNvPr>
          <p:cNvSpPr>
            <a:spLocks noGrp="1"/>
          </p:cNvSpPr>
          <p:nvPr>
            <p:ph type="body" sz="quarter" idx="10"/>
          </p:nvPr>
        </p:nvSpPr>
        <p:spPr>
          <a:xfrm>
            <a:off x="2402795" y="122412"/>
            <a:ext cx="7650994" cy="933896"/>
          </a:xfrm>
        </p:spPr>
        <p:txBody>
          <a:bodyPr anchor="ctr"/>
          <a:lstStyle>
            <a:lvl1pPr algn="l">
              <a:defRPr sz="3235"/>
            </a:lvl1pPr>
          </a:lstStyle>
          <a:p>
            <a:pPr lvl="0"/>
            <a:r>
              <a:rPr lang="en-US" dirty="0"/>
              <a:t>Edit Master text styles</a:t>
            </a:r>
          </a:p>
        </p:txBody>
      </p:sp>
      <p:sp>
        <p:nvSpPr>
          <p:cNvPr id="7" name="TextBox 6">
            <a:extLst>
              <a:ext uri="{FF2B5EF4-FFF2-40B4-BE49-F238E27FC236}">
                <a16:creationId xmlns:a16="http://schemas.microsoft.com/office/drawing/2014/main" id="{00014992-99BF-E04E-9644-B5ED77EA1963}"/>
              </a:ext>
            </a:extLst>
          </p:cNvPr>
          <p:cNvSpPr txBox="1"/>
          <p:nvPr userDrawn="1"/>
        </p:nvSpPr>
        <p:spPr>
          <a:xfrm>
            <a:off x="0" y="6686218"/>
            <a:ext cx="12192000" cy="265457"/>
          </a:xfrm>
          <a:prstGeom prst="rect">
            <a:avLst/>
          </a:prstGeom>
          <a:solidFill>
            <a:srgbClr val="DA3653"/>
          </a:solidFill>
        </p:spPr>
        <p:txBody>
          <a:bodyPr wrap="square" rtlCol="0">
            <a:spAutoFit/>
          </a:bodyPr>
          <a:lstStyle/>
          <a:p>
            <a:pPr algn="ctr"/>
            <a:r>
              <a:rPr lang="en-US" sz="1125" i="1" dirty="0" err="1">
                <a:solidFill>
                  <a:schemeClr val="tx1"/>
                </a:solidFill>
              </a:rPr>
              <a:t>www.fetalheartsociety.org</a:t>
            </a:r>
            <a:endParaRPr lang="en-US" sz="1125" i="1" dirty="0">
              <a:solidFill>
                <a:schemeClr val="tx1"/>
              </a:solidFill>
            </a:endParaRPr>
          </a:p>
        </p:txBody>
      </p:sp>
    </p:spTree>
    <p:extLst>
      <p:ext uri="{BB962C8B-B14F-4D97-AF65-F5344CB8AC3E}">
        <p14:creationId xmlns:p14="http://schemas.microsoft.com/office/powerpoint/2010/main" val="162611882"/>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Box 6">
            <a:extLst>
              <a:ext uri="{FF2B5EF4-FFF2-40B4-BE49-F238E27FC236}">
                <a16:creationId xmlns:a16="http://schemas.microsoft.com/office/drawing/2014/main" id="{605BE8A3-72B6-1344-B77E-50705E264120}"/>
              </a:ext>
            </a:extLst>
          </p:cNvPr>
          <p:cNvSpPr txBox="1"/>
          <p:nvPr userDrawn="1"/>
        </p:nvSpPr>
        <p:spPr>
          <a:xfrm>
            <a:off x="0" y="6686218"/>
            <a:ext cx="12192000" cy="265457"/>
          </a:xfrm>
          <a:prstGeom prst="rect">
            <a:avLst/>
          </a:prstGeom>
          <a:solidFill>
            <a:srgbClr val="DA3653"/>
          </a:solidFill>
        </p:spPr>
        <p:txBody>
          <a:bodyPr wrap="square" rtlCol="0">
            <a:spAutoFit/>
          </a:bodyPr>
          <a:lstStyle/>
          <a:p>
            <a:pPr algn="ctr"/>
            <a:r>
              <a:rPr lang="en-US" sz="1125" i="1" dirty="0" err="1">
                <a:solidFill>
                  <a:schemeClr val="bg1"/>
                </a:solidFill>
              </a:rPr>
              <a:t>www.fetalheartsociety.org</a:t>
            </a:r>
            <a:endParaRPr lang="en-US" sz="1125" i="1" dirty="0">
              <a:solidFill>
                <a:schemeClr val="bg1"/>
              </a:solidFill>
            </a:endParaRPr>
          </a:p>
        </p:txBody>
      </p:sp>
    </p:spTree>
    <p:extLst>
      <p:ext uri="{BB962C8B-B14F-4D97-AF65-F5344CB8AC3E}">
        <p14:creationId xmlns:p14="http://schemas.microsoft.com/office/powerpoint/2010/main" val="2964777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852737"/>
          </a:xfrm>
          <a:gradFill flip="none" rotWithShape="1">
            <a:gsLst>
              <a:gs pos="0">
                <a:schemeClr val="accent1">
                  <a:lumMod val="0"/>
                  <a:lumOff val="100000"/>
                </a:schemeClr>
              </a:gs>
              <a:gs pos="25000">
                <a:schemeClr val="accent1">
                  <a:lumMod val="0"/>
                  <a:lumOff val="100000"/>
                </a:schemeClr>
              </a:gs>
              <a:gs pos="100000">
                <a:schemeClr val="accent1">
                  <a:lumMod val="100000"/>
                </a:schemeClr>
              </a:gs>
            </a:gsLst>
            <a:path path="circle">
              <a:fillToRect t="100000" r="100000"/>
            </a:path>
            <a:tileRect l="-100000" b="-100000"/>
          </a:gradFill>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09" indent="0">
              <a:buNone/>
              <a:defRPr sz="2000">
                <a:solidFill>
                  <a:schemeClr val="tx1">
                    <a:tint val="75000"/>
                  </a:schemeClr>
                </a:solidFill>
              </a:defRPr>
            </a:lvl2pPr>
            <a:lvl3pPr marL="914418" indent="0">
              <a:buNone/>
              <a:defRPr sz="1800">
                <a:solidFill>
                  <a:schemeClr val="tx1">
                    <a:tint val="75000"/>
                  </a:schemeClr>
                </a:solidFill>
              </a:defRPr>
            </a:lvl3pPr>
            <a:lvl4pPr marL="1371627" indent="0">
              <a:buNone/>
              <a:defRPr sz="1600">
                <a:solidFill>
                  <a:schemeClr val="tx1">
                    <a:tint val="75000"/>
                  </a:schemeClr>
                </a:solidFill>
              </a:defRPr>
            </a:lvl4pPr>
            <a:lvl5pPr marL="1828837" indent="0">
              <a:buNone/>
              <a:defRPr sz="1600">
                <a:solidFill>
                  <a:schemeClr val="tx1">
                    <a:tint val="75000"/>
                  </a:schemeClr>
                </a:solidFill>
              </a:defRPr>
            </a:lvl5pPr>
            <a:lvl6pPr marL="2286046" indent="0">
              <a:buNone/>
              <a:defRPr sz="1600">
                <a:solidFill>
                  <a:schemeClr val="tx1">
                    <a:tint val="75000"/>
                  </a:schemeClr>
                </a:solidFill>
              </a:defRPr>
            </a:lvl6pPr>
            <a:lvl7pPr marL="2743255" indent="0">
              <a:buNone/>
              <a:defRPr sz="1600">
                <a:solidFill>
                  <a:schemeClr val="tx1">
                    <a:tint val="75000"/>
                  </a:schemeClr>
                </a:solidFill>
              </a:defRPr>
            </a:lvl7pPr>
            <a:lvl8pPr marL="3200464" indent="0">
              <a:buNone/>
              <a:defRPr sz="1600">
                <a:solidFill>
                  <a:schemeClr val="tx1">
                    <a:tint val="75000"/>
                  </a:schemeClr>
                </a:solidFill>
              </a:defRPr>
            </a:lvl8pPr>
            <a:lvl9pPr marL="3657673" indent="0">
              <a:buNone/>
              <a:defRPr sz="1600">
                <a:solidFill>
                  <a:schemeClr val="tx1">
                    <a:tint val="75000"/>
                  </a:schemeClr>
                </a:solidFill>
              </a:defRPr>
            </a:lvl9pPr>
          </a:lstStyle>
          <a:p>
            <a:pPr lvl="0"/>
            <a:r>
              <a:rPr lang="en-US"/>
              <a:t>Edit Master text styles</a:t>
            </a:r>
          </a:p>
        </p:txBody>
      </p:sp>
      <p:sp>
        <p:nvSpPr>
          <p:cNvPr id="9" name="TextBox 8">
            <a:extLst>
              <a:ext uri="{FF2B5EF4-FFF2-40B4-BE49-F238E27FC236}">
                <a16:creationId xmlns:a16="http://schemas.microsoft.com/office/drawing/2014/main" id="{8165D7C3-421B-5F4B-8D4F-29DDE346DBE3}"/>
              </a:ext>
            </a:extLst>
          </p:cNvPr>
          <p:cNvSpPr txBox="1"/>
          <p:nvPr userDrawn="1"/>
        </p:nvSpPr>
        <p:spPr>
          <a:xfrm>
            <a:off x="0" y="6686218"/>
            <a:ext cx="12192000" cy="265457"/>
          </a:xfrm>
          <a:prstGeom prst="rect">
            <a:avLst/>
          </a:prstGeom>
          <a:solidFill>
            <a:srgbClr val="DA3653"/>
          </a:solidFill>
        </p:spPr>
        <p:txBody>
          <a:bodyPr wrap="square" rtlCol="0">
            <a:spAutoFit/>
          </a:bodyPr>
          <a:lstStyle/>
          <a:p>
            <a:pPr algn="ctr"/>
            <a:r>
              <a:rPr lang="en-US" sz="1125" i="1" dirty="0" err="1">
                <a:solidFill>
                  <a:schemeClr val="bg1"/>
                </a:solidFill>
              </a:rPr>
              <a:t>www.fetalheartsociety.org</a:t>
            </a:r>
            <a:endParaRPr lang="en-US" sz="1125" i="1" dirty="0">
              <a:solidFill>
                <a:schemeClr val="bg1"/>
              </a:solidFill>
            </a:endParaRPr>
          </a:p>
        </p:txBody>
      </p:sp>
    </p:spTree>
    <p:extLst>
      <p:ext uri="{BB962C8B-B14F-4D97-AF65-F5344CB8AC3E}">
        <p14:creationId xmlns:p14="http://schemas.microsoft.com/office/powerpoint/2010/main" val="17668704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Box 8">
            <a:extLst>
              <a:ext uri="{FF2B5EF4-FFF2-40B4-BE49-F238E27FC236}">
                <a16:creationId xmlns:a16="http://schemas.microsoft.com/office/drawing/2014/main" id="{2E35B92B-33FF-1A41-A8E2-C51879252487}"/>
              </a:ext>
            </a:extLst>
          </p:cNvPr>
          <p:cNvSpPr txBox="1"/>
          <p:nvPr userDrawn="1"/>
        </p:nvSpPr>
        <p:spPr>
          <a:xfrm>
            <a:off x="0" y="6686218"/>
            <a:ext cx="12192000" cy="265457"/>
          </a:xfrm>
          <a:prstGeom prst="rect">
            <a:avLst/>
          </a:prstGeom>
          <a:solidFill>
            <a:srgbClr val="DA3653"/>
          </a:solidFill>
        </p:spPr>
        <p:txBody>
          <a:bodyPr wrap="square" rtlCol="0">
            <a:spAutoFit/>
          </a:bodyPr>
          <a:lstStyle/>
          <a:p>
            <a:pPr algn="ctr"/>
            <a:r>
              <a:rPr lang="en-US" sz="1125" i="1" dirty="0" err="1">
                <a:solidFill>
                  <a:schemeClr val="bg1"/>
                </a:solidFill>
              </a:rPr>
              <a:t>www.fetalheartsociety.org</a:t>
            </a:r>
            <a:endParaRPr lang="en-US" sz="1125" i="1" dirty="0">
              <a:solidFill>
                <a:schemeClr val="bg1"/>
              </a:solidFill>
            </a:endParaRPr>
          </a:p>
        </p:txBody>
      </p:sp>
    </p:spTree>
    <p:extLst>
      <p:ext uri="{BB962C8B-B14F-4D97-AF65-F5344CB8AC3E}">
        <p14:creationId xmlns:p14="http://schemas.microsoft.com/office/powerpoint/2010/main" val="17888713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C764DE79-268F-4C1A-8933-263129D2AF90}" type="datetimeFigureOut">
              <a:rPr lang="en-US" dirty="0"/>
              <a:t>9/29/2025</a:t>
            </a:fld>
            <a:endParaRPr lang="en-US" dirty="0"/>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1822470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ACC2FA8-6F1D-5A40-B308-BB7750E93E9B}"/>
              </a:ext>
            </a:extLst>
          </p:cNvPr>
          <p:cNvSpPr txBox="1"/>
          <p:nvPr userDrawn="1"/>
        </p:nvSpPr>
        <p:spPr>
          <a:xfrm>
            <a:off x="0" y="6686218"/>
            <a:ext cx="12192000" cy="265457"/>
          </a:xfrm>
          <a:prstGeom prst="rect">
            <a:avLst/>
          </a:prstGeom>
          <a:solidFill>
            <a:srgbClr val="DA3653"/>
          </a:solidFill>
        </p:spPr>
        <p:txBody>
          <a:bodyPr wrap="square" rtlCol="0">
            <a:spAutoFit/>
          </a:bodyPr>
          <a:lstStyle/>
          <a:p>
            <a:pPr algn="ctr"/>
            <a:r>
              <a:rPr lang="en-US" sz="1125" i="1" dirty="0" err="1">
                <a:solidFill>
                  <a:schemeClr val="bg1"/>
                </a:solidFill>
              </a:rPr>
              <a:t>www.fetalheartsociety.org</a:t>
            </a:r>
            <a:endParaRPr lang="en-US" sz="1125" i="1" dirty="0">
              <a:solidFill>
                <a:schemeClr val="bg1"/>
              </a:solidFill>
            </a:endParaRPr>
          </a:p>
        </p:txBody>
      </p:sp>
    </p:spTree>
    <p:extLst>
      <p:ext uri="{BB962C8B-B14F-4D97-AF65-F5344CB8AC3E}">
        <p14:creationId xmlns:p14="http://schemas.microsoft.com/office/powerpoint/2010/main" val="39596349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ACC2FA8-6F1D-5A40-B308-BB7750E93E9B}"/>
              </a:ext>
            </a:extLst>
          </p:cNvPr>
          <p:cNvSpPr txBox="1"/>
          <p:nvPr userDrawn="1"/>
        </p:nvSpPr>
        <p:spPr>
          <a:xfrm>
            <a:off x="0" y="6686218"/>
            <a:ext cx="12192000" cy="265457"/>
          </a:xfrm>
          <a:prstGeom prst="rect">
            <a:avLst/>
          </a:prstGeom>
          <a:solidFill>
            <a:srgbClr val="DA3653"/>
          </a:solidFill>
        </p:spPr>
        <p:txBody>
          <a:bodyPr wrap="square" rtlCol="0">
            <a:spAutoFit/>
          </a:bodyPr>
          <a:lstStyle/>
          <a:p>
            <a:pPr algn="ctr"/>
            <a:r>
              <a:rPr lang="en-US" sz="1125" i="1" dirty="0" err="1">
                <a:solidFill>
                  <a:schemeClr val="bg1"/>
                </a:solidFill>
              </a:rPr>
              <a:t>www.fetalheartsociety.org</a:t>
            </a:r>
            <a:endParaRPr lang="en-US" sz="1125" i="1" dirty="0">
              <a:solidFill>
                <a:schemeClr val="bg1"/>
              </a:solidFill>
            </a:endParaRPr>
          </a:p>
        </p:txBody>
      </p:sp>
      <p:sp>
        <p:nvSpPr>
          <p:cNvPr id="3" name="Chart Placeholder 2">
            <a:extLst>
              <a:ext uri="{FF2B5EF4-FFF2-40B4-BE49-F238E27FC236}">
                <a16:creationId xmlns:a16="http://schemas.microsoft.com/office/drawing/2014/main" id="{E92555AD-F45E-4E49-8A9A-C5CB375EBDAE}"/>
              </a:ext>
            </a:extLst>
          </p:cNvPr>
          <p:cNvSpPr>
            <a:spLocks noGrp="1"/>
          </p:cNvSpPr>
          <p:nvPr>
            <p:ph type="chart" sz="quarter" idx="10"/>
          </p:nvPr>
        </p:nvSpPr>
        <p:spPr>
          <a:xfrm>
            <a:off x="3394604" y="1451429"/>
            <a:ext cx="6668634" cy="4926920"/>
          </a:xfrm>
        </p:spPr>
        <p:txBody>
          <a:bodyPr/>
          <a:lstStyle/>
          <a:p>
            <a:endParaRPr lang="en-US"/>
          </a:p>
        </p:txBody>
      </p:sp>
    </p:spTree>
    <p:extLst>
      <p:ext uri="{BB962C8B-B14F-4D97-AF65-F5344CB8AC3E}">
        <p14:creationId xmlns:p14="http://schemas.microsoft.com/office/powerpoint/2010/main" val="34404079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ACC2FA8-6F1D-5A40-B308-BB7750E93E9B}"/>
              </a:ext>
            </a:extLst>
          </p:cNvPr>
          <p:cNvSpPr txBox="1"/>
          <p:nvPr userDrawn="1"/>
        </p:nvSpPr>
        <p:spPr>
          <a:xfrm>
            <a:off x="0" y="6686218"/>
            <a:ext cx="12192000" cy="265457"/>
          </a:xfrm>
          <a:prstGeom prst="rect">
            <a:avLst/>
          </a:prstGeom>
          <a:solidFill>
            <a:srgbClr val="DA3653"/>
          </a:solidFill>
        </p:spPr>
        <p:txBody>
          <a:bodyPr wrap="square" rtlCol="0">
            <a:spAutoFit/>
          </a:bodyPr>
          <a:lstStyle/>
          <a:p>
            <a:pPr algn="ctr"/>
            <a:r>
              <a:rPr lang="en-US" sz="1125" i="1" dirty="0" err="1">
                <a:solidFill>
                  <a:schemeClr val="bg1"/>
                </a:solidFill>
              </a:rPr>
              <a:t>www.fetalheartsociety.org</a:t>
            </a:r>
            <a:endParaRPr lang="en-US" sz="1125" i="1" dirty="0">
              <a:solidFill>
                <a:schemeClr val="bg1"/>
              </a:solidFill>
            </a:endParaRPr>
          </a:p>
        </p:txBody>
      </p:sp>
      <p:sp>
        <p:nvSpPr>
          <p:cNvPr id="8" name="Table Placeholder 7">
            <a:extLst>
              <a:ext uri="{FF2B5EF4-FFF2-40B4-BE49-F238E27FC236}">
                <a16:creationId xmlns:a16="http://schemas.microsoft.com/office/drawing/2014/main" id="{3ADA01C8-5FF2-3648-AEF5-64CA930BE96A}"/>
              </a:ext>
            </a:extLst>
          </p:cNvPr>
          <p:cNvSpPr>
            <a:spLocks noGrp="1"/>
          </p:cNvSpPr>
          <p:nvPr>
            <p:ph type="tbl" sz="quarter" idx="10"/>
          </p:nvPr>
        </p:nvSpPr>
        <p:spPr>
          <a:xfrm>
            <a:off x="3378729" y="1129015"/>
            <a:ext cx="6829652" cy="5168446"/>
          </a:xfrm>
        </p:spPr>
        <p:txBody>
          <a:bodyPr/>
          <a:lstStyle/>
          <a:p>
            <a:endParaRPr lang="en-US"/>
          </a:p>
        </p:txBody>
      </p:sp>
    </p:spTree>
    <p:extLst>
      <p:ext uri="{BB962C8B-B14F-4D97-AF65-F5344CB8AC3E}">
        <p14:creationId xmlns:p14="http://schemas.microsoft.com/office/powerpoint/2010/main" val="24043659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15" name="Rectangle 7">
            <a:extLst>
              <a:ext uri="{FF2B5EF4-FFF2-40B4-BE49-F238E27FC236}">
                <a16:creationId xmlns:a16="http://schemas.microsoft.com/office/drawing/2014/main" id="{5596FF0D-6F61-9240-895F-7F81FA216199}"/>
              </a:ext>
            </a:extLst>
          </p:cNvPr>
          <p:cNvSpPr>
            <a:spLocks/>
          </p:cNvSpPr>
          <p:nvPr userDrawn="1"/>
        </p:nvSpPr>
        <p:spPr bwMode="auto">
          <a:xfrm>
            <a:off x="1346783" y="1420414"/>
            <a:ext cx="4010651" cy="198048"/>
          </a:xfrm>
          <a:prstGeom prst="rect">
            <a:avLst/>
          </a:prstGeom>
          <a:solidFill>
            <a:srgbClr val="DA3653"/>
          </a:solidFill>
          <a:ln>
            <a:noFill/>
          </a:ln>
        </p:spPr>
        <p:txBody>
          <a:bodyPr lIns="0" tIns="0" rIns="0" bIns="0"/>
          <a:lstStyle>
            <a:lvl1pPr>
              <a:defRPr sz="10800">
                <a:solidFill>
                  <a:srgbClr val="000000"/>
                </a:solidFill>
                <a:latin typeface="Arial" pitchFamily="34" charset="0"/>
                <a:ea typeface="ヒラギノ角ゴ ProN W3" pitchFamily="6" charset="-128"/>
                <a:sym typeface="Arial" pitchFamily="34" charset="0"/>
              </a:defRPr>
            </a:lvl1pPr>
            <a:lvl2pPr marL="742950" indent="-285750">
              <a:defRPr sz="10800">
                <a:solidFill>
                  <a:srgbClr val="000000"/>
                </a:solidFill>
                <a:latin typeface="Arial" pitchFamily="34" charset="0"/>
                <a:ea typeface="ヒラギノ角ゴ ProN W3" pitchFamily="6" charset="-128"/>
                <a:sym typeface="Arial" pitchFamily="34" charset="0"/>
              </a:defRPr>
            </a:lvl2pPr>
            <a:lvl3pPr marL="1143000" indent="-228600">
              <a:defRPr sz="10800">
                <a:solidFill>
                  <a:srgbClr val="000000"/>
                </a:solidFill>
                <a:latin typeface="Arial" pitchFamily="34" charset="0"/>
                <a:ea typeface="ヒラギノ角ゴ ProN W3" pitchFamily="6" charset="-128"/>
                <a:sym typeface="Arial" pitchFamily="34" charset="0"/>
              </a:defRPr>
            </a:lvl3pPr>
            <a:lvl4pPr marL="1600200" indent="-228600">
              <a:defRPr sz="10800">
                <a:solidFill>
                  <a:srgbClr val="000000"/>
                </a:solidFill>
                <a:latin typeface="Arial" pitchFamily="34" charset="0"/>
                <a:ea typeface="ヒラギノ角ゴ ProN W3" pitchFamily="6" charset="-128"/>
                <a:sym typeface="Arial" pitchFamily="34" charset="0"/>
              </a:defRPr>
            </a:lvl4pPr>
            <a:lvl5pPr marL="2057400" indent="-228600">
              <a:defRPr sz="10800">
                <a:solidFill>
                  <a:srgbClr val="000000"/>
                </a:solidFill>
                <a:latin typeface="Arial" pitchFamily="34" charset="0"/>
                <a:ea typeface="ヒラギノ角ゴ ProN W3" pitchFamily="6" charset="-128"/>
                <a:sym typeface="Arial" pitchFamily="34" charset="0"/>
              </a:defRPr>
            </a:lvl5pPr>
            <a:lvl6pPr marL="2514600" indent="-228600" eaLnBrk="0" fontAlgn="base" hangingPunct="0">
              <a:spcBef>
                <a:spcPct val="0"/>
              </a:spcBef>
              <a:spcAft>
                <a:spcPct val="0"/>
              </a:spcAft>
              <a:defRPr sz="10800">
                <a:solidFill>
                  <a:srgbClr val="000000"/>
                </a:solidFill>
                <a:latin typeface="Arial" pitchFamily="34" charset="0"/>
                <a:ea typeface="ヒラギノ角ゴ ProN W3" pitchFamily="6" charset="-128"/>
                <a:sym typeface="Arial" pitchFamily="34" charset="0"/>
              </a:defRPr>
            </a:lvl6pPr>
            <a:lvl7pPr marL="2971800" indent="-228600" eaLnBrk="0" fontAlgn="base" hangingPunct="0">
              <a:spcBef>
                <a:spcPct val="0"/>
              </a:spcBef>
              <a:spcAft>
                <a:spcPct val="0"/>
              </a:spcAft>
              <a:defRPr sz="10800">
                <a:solidFill>
                  <a:srgbClr val="000000"/>
                </a:solidFill>
                <a:latin typeface="Arial" pitchFamily="34" charset="0"/>
                <a:ea typeface="ヒラギノ角ゴ ProN W3" pitchFamily="6" charset="-128"/>
                <a:sym typeface="Arial" pitchFamily="34" charset="0"/>
              </a:defRPr>
            </a:lvl7pPr>
            <a:lvl8pPr marL="3429000" indent="-228600" eaLnBrk="0" fontAlgn="base" hangingPunct="0">
              <a:spcBef>
                <a:spcPct val="0"/>
              </a:spcBef>
              <a:spcAft>
                <a:spcPct val="0"/>
              </a:spcAft>
              <a:defRPr sz="10800">
                <a:solidFill>
                  <a:srgbClr val="000000"/>
                </a:solidFill>
                <a:latin typeface="Arial" pitchFamily="34" charset="0"/>
                <a:ea typeface="ヒラギノ角ゴ ProN W3" pitchFamily="6" charset="-128"/>
                <a:sym typeface="Arial" pitchFamily="34" charset="0"/>
              </a:defRPr>
            </a:lvl8pPr>
            <a:lvl9pPr marL="3886200" indent="-228600" eaLnBrk="0" fontAlgn="base" hangingPunct="0">
              <a:spcBef>
                <a:spcPct val="0"/>
              </a:spcBef>
              <a:spcAft>
                <a:spcPct val="0"/>
              </a:spcAft>
              <a:defRPr sz="10800">
                <a:solidFill>
                  <a:srgbClr val="000000"/>
                </a:solidFill>
                <a:latin typeface="Arial" pitchFamily="34" charset="0"/>
                <a:ea typeface="ヒラギノ角ゴ ProN W3" pitchFamily="6" charset="-128"/>
                <a:sym typeface="Arial" pitchFamily="34" charset="0"/>
              </a:defRPr>
            </a:lvl9pPr>
          </a:lstStyle>
          <a:p>
            <a:pPr algn="ctr" eaLnBrk="1" hangingPunct="1"/>
            <a:r>
              <a:rPr lang="en-US" altLang="en-US" sz="938" b="1" dirty="0">
                <a:solidFill>
                  <a:srgbClr val="FFFFFF"/>
                </a:solidFill>
                <a:latin typeface="Arial Bold" charset="0"/>
                <a:sym typeface="Arial Bold" charset="0"/>
              </a:rPr>
              <a:t>PARTICIPATING CENTERS</a:t>
            </a:r>
            <a:endParaRPr lang="en-US" altLang="en-US" sz="2250" dirty="0"/>
          </a:p>
          <a:p>
            <a:pPr algn="ctr" eaLnBrk="1" hangingPunct="1"/>
            <a:endParaRPr lang="en-US" altLang="en-US" sz="938" b="1" dirty="0">
              <a:solidFill>
                <a:schemeClr val="bg1"/>
              </a:solidFill>
            </a:endParaRPr>
          </a:p>
        </p:txBody>
      </p:sp>
      <p:sp>
        <p:nvSpPr>
          <p:cNvPr id="17" name="Rectangle 7">
            <a:extLst>
              <a:ext uri="{FF2B5EF4-FFF2-40B4-BE49-F238E27FC236}">
                <a16:creationId xmlns:a16="http://schemas.microsoft.com/office/drawing/2014/main" id="{32774B4C-B519-A743-9A09-693F42D6CF88}"/>
              </a:ext>
            </a:extLst>
          </p:cNvPr>
          <p:cNvSpPr>
            <a:spLocks/>
          </p:cNvSpPr>
          <p:nvPr userDrawn="1"/>
        </p:nvSpPr>
        <p:spPr bwMode="auto">
          <a:xfrm>
            <a:off x="7751502" y="1179995"/>
            <a:ext cx="2464963" cy="198048"/>
          </a:xfrm>
          <a:prstGeom prst="rect">
            <a:avLst/>
          </a:prstGeom>
          <a:solidFill>
            <a:srgbClr val="DA3653"/>
          </a:solidFill>
          <a:ln>
            <a:noFill/>
          </a:ln>
        </p:spPr>
        <p:txBody>
          <a:bodyPr lIns="0" tIns="0" rIns="0" bIns="0"/>
          <a:lstStyle>
            <a:lvl1pPr>
              <a:defRPr sz="10800">
                <a:solidFill>
                  <a:srgbClr val="000000"/>
                </a:solidFill>
                <a:latin typeface="Arial" pitchFamily="34" charset="0"/>
                <a:ea typeface="ヒラギノ角ゴ ProN W3" pitchFamily="6" charset="-128"/>
                <a:sym typeface="Arial" pitchFamily="34" charset="0"/>
              </a:defRPr>
            </a:lvl1pPr>
            <a:lvl2pPr marL="742950" indent="-285750">
              <a:defRPr sz="10800">
                <a:solidFill>
                  <a:srgbClr val="000000"/>
                </a:solidFill>
                <a:latin typeface="Arial" pitchFamily="34" charset="0"/>
                <a:ea typeface="ヒラギノ角ゴ ProN W3" pitchFamily="6" charset="-128"/>
                <a:sym typeface="Arial" pitchFamily="34" charset="0"/>
              </a:defRPr>
            </a:lvl2pPr>
            <a:lvl3pPr marL="1143000" indent="-228600">
              <a:defRPr sz="10800">
                <a:solidFill>
                  <a:srgbClr val="000000"/>
                </a:solidFill>
                <a:latin typeface="Arial" pitchFamily="34" charset="0"/>
                <a:ea typeface="ヒラギノ角ゴ ProN W3" pitchFamily="6" charset="-128"/>
                <a:sym typeface="Arial" pitchFamily="34" charset="0"/>
              </a:defRPr>
            </a:lvl3pPr>
            <a:lvl4pPr marL="1600200" indent="-228600">
              <a:defRPr sz="10800">
                <a:solidFill>
                  <a:srgbClr val="000000"/>
                </a:solidFill>
                <a:latin typeface="Arial" pitchFamily="34" charset="0"/>
                <a:ea typeface="ヒラギノ角ゴ ProN W3" pitchFamily="6" charset="-128"/>
                <a:sym typeface="Arial" pitchFamily="34" charset="0"/>
              </a:defRPr>
            </a:lvl4pPr>
            <a:lvl5pPr marL="2057400" indent="-228600">
              <a:defRPr sz="10800">
                <a:solidFill>
                  <a:srgbClr val="000000"/>
                </a:solidFill>
                <a:latin typeface="Arial" pitchFamily="34" charset="0"/>
                <a:ea typeface="ヒラギノ角ゴ ProN W3" pitchFamily="6" charset="-128"/>
                <a:sym typeface="Arial" pitchFamily="34" charset="0"/>
              </a:defRPr>
            </a:lvl5pPr>
            <a:lvl6pPr marL="2514600" indent="-228600" eaLnBrk="0" fontAlgn="base" hangingPunct="0">
              <a:spcBef>
                <a:spcPct val="0"/>
              </a:spcBef>
              <a:spcAft>
                <a:spcPct val="0"/>
              </a:spcAft>
              <a:defRPr sz="10800">
                <a:solidFill>
                  <a:srgbClr val="000000"/>
                </a:solidFill>
                <a:latin typeface="Arial" pitchFamily="34" charset="0"/>
                <a:ea typeface="ヒラギノ角ゴ ProN W3" pitchFamily="6" charset="-128"/>
                <a:sym typeface="Arial" pitchFamily="34" charset="0"/>
              </a:defRPr>
            </a:lvl6pPr>
            <a:lvl7pPr marL="2971800" indent="-228600" eaLnBrk="0" fontAlgn="base" hangingPunct="0">
              <a:spcBef>
                <a:spcPct val="0"/>
              </a:spcBef>
              <a:spcAft>
                <a:spcPct val="0"/>
              </a:spcAft>
              <a:defRPr sz="10800">
                <a:solidFill>
                  <a:srgbClr val="000000"/>
                </a:solidFill>
                <a:latin typeface="Arial" pitchFamily="34" charset="0"/>
                <a:ea typeface="ヒラギノ角ゴ ProN W3" pitchFamily="6" charset="-128"/>
                <a:sym typeface="Arial" pitchFamily="34" charset="0"/>
              </a:defRPr>
            </a:lvl7pPr>
            <a:lvl8pPr marL="3429000" indent="-228600" eaLnBrk="0" fontAlgn="base" hangingPunct="0">
              <a:spcBef>
                <a:spcPct val="0"/>
              </a:spcBef>
              <a:spcAft>
                <a:spcPct val="0"/>
              </a:spcAft>
              <a:defRPr sz="10800">
                <a:solidFill>
                  <a:srgbClr val="000000"/>
                </a:solidFill>
                <a:latin typeface="Arial" pitchFamily="34" charset="0"/>
                <a:ea typeface="ヒラギノ角ゴ ProN W3" pitchFamily="6" charset="-128"/>
                <a:sym typeface="Arial" pitchFamily="34" charset="0"/>
              </a:defRPr>
            </a:lvl8pPr>
            <a:lvl9pPr marL="3886200" indent="-228600" eaLnBrk="0" fontAlgn="base" hangingPunct="0">
              <a:spcBef>
                <a:spcPct val="0"/>
              </a:spcBef>
              <a:spcAft>
                <a:spcPct val="0"/>
              </a:spcAft>
              <a:defRPr sz="10800">
                <a:solidFill>
                  <a:srgbClr val="000000"/>
                </a:solidFill>
                <a:latin typeface="Arial" pitchFamily="34" charset="0"/>
                <a:ea typeface="ヒラギノ角ゴ ProN W3" pitchFamily="6" charset="-128"/>
                <a:sym typeface="Arial" pitchFamily="34" charset="0"/>
              </a:defRPr>
            </a:lvl9pPr>
          </a:lstStyle>
          <a:p>
            <a:pPr algn="ctr" eaLnBrk="1" hangingPunct="1"/>
            <a:r>
              <a:rPr lang="en-US" altLang="en-US" sz="938" b="1" dirty="0">
                <a:solidFill>
                  <a:schemeClr val="bg1"/>
                </a:solidFill>
              </a:rPr>
              <a:t>FUNDING</a:t>
            </a:r>
          </a:p>
        </p:txBody>
      </p:sp>
      <p:sp>
        <p:nvSpPr>
          <p:cNvPr id="18" name="Rectangle 7">
            <a:extLst>
              <a:ext uri="{FF2B5EF4-FFF2-40B4-BE49-F238E27FC236}">
                <a16:creationId xmlns:a16="http://schemas.microsoft.com/office/drawing/2014/main" id="{541ABEC6-324F-A645-87C2-0D4CB3B1C6B8}"/>
              </a:ext>
            </a:extLst>
          </p:cNvPr>
          <p:cNvSpPr>
            <a:spLocks/>
          </p:cNvSpPr>
          <p:nvPr userDrawn="1"/>
        </p:nvSpPr>
        <p:spPr bwMode="auto">
          <a:xfrm>
            <a:off x="7751502" y="4429765"/>
            <a:ext cx="2464963" cy="198048"/>
          </a:xfrm>
          <a:prstGeom prst="rect">
            <a:avLst/>
          </a:prstGeom>
          <a:solidFill>
            <a:srgbClr val="DA3653"/>
          </a:solidFill>
          <a:ln>
            <a:noFill/>
          </a:ln>
        </p:spPr>
        <p:txBody>
          <a:bodyPr lIns="0" tIns="0" rIns="0" bIns="0"/>
          <a:lstStyle>
            <a:lvl1pPr>
              <a:defRPr sz="10800">
                <a:solidFill>
                  <a:srgbClr val="000000"/>
                </a:solidFill>
                <a:latin typeface="Arial" pitchFamily="34" charset="0"/>
                <a:ea typeface="ヒラギノ角ゴ ProN W3" pitchFamily="6" charset="-128"/>
                <a:sym typeface="Arial" pitchFamily="34" charset="0"/>
              </a:defRPr>
            </a:lvl1pPr>
            <a:lvl2pPr marL="742950" indent="-285750">
              <a:defRPr sz="10800">
                <a:solidFill>
                  <a:srgbClr val="000000"/>
                </a:solidFill>
                <a:latin typeface="Arial" pitchFamily="34" charset="0"/>
                <a:ea typeface="ヒラギノ角ゴ ProN W3" pitchFamily="6" charset="-128"/>
                <a:sym typeface="Arial" pitchFamily="34" charset="0"/>
              </a:defRPr>
            </a:lvl2pPr>
            <a:lvl3pPr marL="1143000" indent="-228600">
              <a:defRPr sz="10800">
                <a:solidFill>
                  <a:srgbClr val="000000"/>
                </a:solidFill>
                <a:latin typeface="Arial" pitchFamily="34" charset="0"/>
                <a:ea typeface="ヒラギノ角ゴ ProN W3" pitchFamily="6" charset="-128"/>
                <a:sym typeface="Arial" pitchFamily="34" charset="0"/>
              </a:defRPr>
            </a:lvl3pPr>
            <a:lvl4pPr marL="1600200" indent="-228600">
              <a:defRPr sz="10800">
                <a:solidFill>
                  <a:srgbClr val="000000"/>
                </a:solidFill>
                <a:latin typeface="Arial" pitchFamily="34" charset="0"/>
                <a:ea typeface="ヒラギノ角ゴ ProN W3" pitchFamily="6" charset="-128"/>
                <a:sym typeface="Arial" pitchFamily="34" charset="0"/>
              </a:defRPr>
            </a:lvl4pPr>
            <a:lvl5pPr marL="2057400" indent="-228600">
              <a:defRPr sz="10800">
                <a:solidFill>
                  <a:srgbClr val="000000"/>
                </a:solidFill>
                <a:latin typeface="Arial" pitchFamily="34" charset="0"/>
                <a:ea typeface="ヒラギノ角ゴ ProN W3" pitchFamily="6" charset="-128"/>
                <a:sym typeface="Arial" pitchFamily="34" charset="0"/>
              </a:defRPr>
            </a:lvl5pPr>
            <a:lvl6pPr marL="2514600" indent="-228600" eaLnBrk="0" fontAlgn="base" hangingPunct="0">
              <a:spcBef>
                <a:spcPct val="0"/>
              </a:spcBef>
              <a:spcAft>
                <a:spcPct val="0"/>
              </a:spcAft>
              <a:defRPr sz="10800">
                <a:solidFill>
                  <a:srgbClr val="000000"/>
                </a:solidFill>
                <a:latin typeface="Arial" pitchFamily="34" charset="0"/>
                <a:ea typeface="ヒラギノ角ゴ ProN W3" pitchFamily="6" charset="-128"/>
                <a:sym typeface="Arial" pitchFamily="34" charset="0"/>
              </a:defRPr>
            </a:lvl6pPr>
            <a:lvl7pPr marL="2971800" indent="-228600" eaLnBrk="0" fontAlgn="base" hangingPunct="0">
              <a:spcBef>
                <a:spcPct val="0"/>
              </a:spcBef>
              <a:spcAft>
                <a:spcPct val="0"/>
              </a:spcAft>
              <a:defRPr sz="10800">
                <a:solidFill>
                  <a:srgbClr val="000000"/>
                </a:solidFill>
                <a:latin typeface="Arial" pitchFamily="34" charset="0"/>
                <a:ea typeface="ヒラギノ角ゴ ProN W3" pitchFamily="6" charset="-128"/>
                <a:sym typeface="Arial" pitchFamily="34" charset="0"/>
              </a:defRPr>
            </a:lvl7pPr>
            <a:lvl8pPr marL="3429000" indent="-228600" eaLnBrk="0" fontAlgn="base" hangingPunct="0">
              <a:spcBef>
                <a:spcPct val="0"/>
              </a:spcBef>
              <a:spcAft>
                <a:spcPct val="0"/>
              </a:spcAft>
              <a:defRPr sz="10800">
                <a:solidFill>
                  <a:srgbClr val="000000"/>
                </a:solidFill>
                <a:latin typeface="Arial" pitchFamily="34" charset="0"/>
                <a:ea typeface="ヒラギノ角ゴ ProN W3" pitchFamily="6" charset="-128"/>
                <a:sym typeface="Arial" pitchFamily="34" charset="0"/>
              </a:defRPr>
            </a:lvl8pPr>
            <a:lvl9pPr marL="3886200" indent="-228600" eaLnBrk="0" fontAlgn="base" hangingPunct="0">
              <a:spcBef>
                <a:spcPct val="0"/>
              </a:spcBef>
              <a:spcAft>
                <a:spcPct val="0"/>
              </a:spcAft>
              <a:defRPr sz="10800">
                <a:solidFill>
                  <a:srgbClr val="000000"/>
                </a:solidFill>
                <a:latin typeface="Arial" pitchFamily="34" charset="0"/>
                <a:ea typeface="ヒラギノ角ゴ ProN W3" pitchFamily="6" charset="-128"/>
                <a:sym typeface="Arial" pitchFamily="34" charset="0"/>
              </a:defRPr>
            </a:lvl9pPr>
          </a:lstStyle>
          <a:p>
            <a:pPr algn="ctr" eaLnBrk="1" hangingPunct="1"/>
            <a:r>
              <a:rPr lang="en-US" altLang="en-US" sz="938" b="1" dirty="0">
                <a:solidFill>
                  <a:schemeClr val="bg1"/>
                </a:solidFill>
              </a:rPr>
              <a:t>DISCLOSURES</a:t>
            </a:r>
          </a:p>
        </p:txBody>
      </p:sp>
      <p:sp>
        <p:nvSpPr>
          <p:cNvPr id="21" name="Rectangle 7">
            <a:extLst>
              <a:ext uri="{FF2B5EF4-FFF2-40B4-BE49-F238E27FC236}">
                <a16:creationId xmlns:a16="http://schemas.microsoft.com/office/drawing/2014/main" id="{B5EFF0F0-B25B-1646-9917-8266E5FCEE34}"/>
              </a:ext>
            </a:extLst>
          </p:cNvPr>
          <p:cNvSpPr>
            <a:spLocks/>
          </p:cNvSpPr>
          <p:nvPr userDrawn="1"/>
        </p:nvSpPr>
        <p:spPr bwMode="auto">
          <a:xfrm>
            <a:off x="7751502" y="2804880"/>
            <a:ext cx="2464963" cy="198048"/>
          </a:xfrm>
          <a:prstGeom prst="rect">
            <a:avLst/>
          </a:prstGeom>
          <a:solidFill>
            <a:srgbClr val="DA3653"/>
          </a:solidFill>
          <a:ln>
            <a:noFill/>
          </a:ln>
        </p:spPr>
        <p:txBody>
          <a:bodyPr lIns="0" tIns="0" rIns="0" bIns="0"/>
          <a:lstStyle>
            <a:lvl1pPr>
              <a:defRPr sz="10800">
                <a:solidFill>
                  <a:srgbClr val="000000"/>
                </a:solidFill>
                <a:latin typeface="Arial" pitchFamily="34" charset="0"/>
                <a:ea typeface="ヒラギノ角ゴ ProN W3" pitchFamily="6" charset="-128"/>
                <a:sym typeface="Arial" pitchFamily="34" charset="0"/>
              </a:defRPr>
            </a:lvl1pPr>
            <a:lvl2pPr marL="742950" indent="-285750">
              <a:defRPr sz="10800">
                <a:solidFill>
                  <a:srgbClr val="000000"/>
                </a:solidFill>
                <a:latin typeface="Arial" pitchFamily="34" charset="0"/>
                <a:ea typeface="ヒラギノ角ゴ ProN W3" pitchFamily="6" charset="-128"/>
                <a:sym typeface="Arial" pitchFamily="34" charset="0"/>
              </a:defRPr>
            </a:lvl2pPr>
            <a:lvl3pPr marL="1143000" indent="-228600">
              <a:defRPr sz="10800">
                <a:solidFill>
                  <a:srgbClr val="000000"/>
                </a:solidFill>
                <a:latin typeface="Arial" pitchFamily="34" charset="0"/>
                <a:ea typeface="ヒラギノ角ゴ ProN W3" pitchFamily="6" charset="-128"/>
                <a:sym typeface="Arial" pitchFamily="34" charset="0"/>
              </a:defRPr>
            </a:lvl3pPr>
            <a:lvl4pPr marL="1600200" indent="-228600">
              <a:defRPr sz="10800">
                <a:solidFill>
                  <a:srgbClr val="000000"/>
                </a:solidFill>
                <a:latin typeface="Arial" pitchFamily="34" charset="0"/>
                <a:ea typeface="ヒラギノ角ゴ ProN W3" pitchFamily="6" charset="-128"/>
                <a:sym typeface="Arial" pitchFamily="34" charset="0"/>
              </a:defRPr>
            </a:lvl4pPr>
            <a:lvl5pPr marL="2057400" indent="-228600">
              <a:defRPr sz="10800">
                <a:solidFill>
                  <a:srgbClr val="000000"/>
                </a:solidFill>
                <a:latin typeface="Arial" pitchFamily="34" charset="0"/>
                <a:ea typeface="ヒラギノ角ゴ ProN W3" pitchFamily="6" charset="-128"/>
                <a:sym typeface="Arial" pitchFamily="34" charset="0"/>
              </a:defRPr>
            </a:lvl5pPr>
            <a:lvl6pPr marL="2514600" indent="-228600" eaLnBrk="0" fontAlgn="base" hangingPunct="0">
              <a:spcBef>
                <a:spcPct val="0"/>
              </a:spcBef>
              <a:spcAft>
                <a:spcPct val="0"/>
              </a:spcAft>
              <a:defRPr sz="10800">
                <a:solidFill>
                  <a:srgbClr val="000000"/>
                </a:solidFill>
                <a:latin typeface="Arial" pitchFamily="34" charset="0"/>
                <a:ea typeface="ヒラギノ角ゴ ProN W3" pitchFamily="6" charset="-128"/>
                <a:sym typeface="Arial" pitchFamily="34" charset="0"/>
              </a:defRPr>
            </a:lvl6pPr>
            <a:lvl7pPr marL="2971800" indent="-228600" eaLnBrk="0" fontAlgn="base" hangingPunct="0">
              <a:spcBef>
                <a:spcPct val="0"/>
              </a:spcBef>
              <a:spcAft>
                <a:spcPct val="0"/>
              </a:spcAft>
              <a:defRPr sz="10800">
                <a:solidFill>
                  <a:srgbClr val="000000"/>
                </a:solidFill>
                <a:latin typeface="Arial" pitchFamily="34" charset="0"/>
                <a:ea typeface="ヒラギノ角ゴ ProN W3" pitchFamily="6" charset="-128"/>
                <a:sym typeface="Arial" pitchFamily="34" charset="0"/>
              </a:defRPr>
            </a:lvl7pPr>
            <a:lvl8pPr marL="3429000" indent="-228600" eaLnBrk="0" fontAlgn="base" hangingPunct="0">
              <a:spcBef>
                <a:spcPct val="0"/>
              </a:spcBef>
              <a:spcAft>
                <a:spcPct val="0"/>
              </a:spcAft>
              <a:defRPr sz="10800">
                <a:solidFill>
                  <a:srgbClr val="000000"/>
                </a:solidFill>
                <a:latin typeface="Arial" pitchFamily="34" charset="0"/>
                <a:ea typeface="ヒラギノ角ゴ ProN W3" pitchFamily="6" charset="-128"/>
                <a:sym typeface="Arial" pitchFamily="34" charset="0"/>
              </a:defRPr>
            </a:lvl8pPr>
            <a:lvl9pPr marL="3886200" indent="-228600" eaLnBrk="0" fontAlgn="base" hangingPunct="0">
              <a:spcBef>
                <a:spcPct val="0"/>
              </a:spcBef>
              <a:spcAft>
                <a:spcPct val="0"/>
              </a:spcAft>
              <a:defRPr sz="10800">
                <a:solidFill>
                  <a:srgbClr val="000000"/>
                </a:solidFill>
                <a:latin typeface="Arial" pitchFamily="34" charset="0"/>
                <a:ea typeface="ヒラギノ角ゴ ProN W3" pitchFamily="6" charset="-128"/>
                <a:sym typeface="Arial" pitchFamily="34" charset="0"/>
              </a:defRPr>
            </a:lvl9pPr>
          </a:lstStyle>
          <a:p>
            <a:pPr algn="ctr" eaLnBrk="1" hangingPunct="1"/>
            <a:r>
              <a:rPr lang="en-US" altLang="en-US" sz="938" b="1" dirty="0">
                <a:solidFill>
                  <a:schemeClr val="bg1"/>
                </a:solidFill>
              </a:rPr>
              <a:t>ACKNOWLEDGEMENTS</a:t>
            </a:r>
          </a:p>
        </p:txBody>
      </p:sp>
      <p:sp>
        <p:nvSpPr>
          <p:cNvPr id="4" name="Text Placeholder 3">
            <a:extLst>
              <a:ext uri="{FF2B5EF4-FFF2-40B4-BE49-F238E27FC236}">
                <a16:creationId xmlns:a16="http://schemas.microsoft.com/office/drawing/2014/main" id="{FC19B454-7A33-4E45-B90F-12A03DDAC16B}"/>
              </a:ext>
            </a:extLst>
          </p:cNvPr>
          <p:cNvSpPr>
            <a:spLocks noGrp="1"/>
          </p:cNvSpPr>
          <p:nvPr>
            <p:ph type="body" sz="quarter" idx="10"/>
          </p:nvPr>
        </p:nvSpPr>
        <p:spPr>
          <a:xfrm>
            <a:off x="1346729" y="1706687"/>
            <a:ext cx="4010705" cy="3276079"/>
          </a:xfrm>
        </p:spPr>
        <p:txBody>
          <a:bodyPr/>
          <a:lstStyle>
            <a:lvl1pPr algn="l">
              <a:defRPr/>
            </a:lvl1pPr>
            <a:lvl2pPr algn="l">
              <a:defRPr/>
            </a:lvl2pPr>
            <a:lvl3pPr algn="l">
              <a:defRPr/>
            </a:lvl3pPr>
            <a:lvl4pPr algn="l">
              <a:defRPr/>
            </a:lvl4pPr>
            <a:lvl5pPr algn="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21">
            <a:extLst>
              <a:ext uri="{FF2B5EF4-FFF2-40B4-BE49-F238E27FC236}">
                <a16:creationId xmlns:a16="http://schemas.microsoft.com/office/drawing/2014/main" id="{056FCF28-82B3-494E-A081-9E80638F85F0}"/>
              </a:ext>
            </a:extLst>
          </p:cNvPr>
          <p:cNvSpPr>
            <a:spLocks noGrp="1"/>
          </p:cNvSpPr>
          <p:nvPr>
            <p:ph type="body" sz="quarter" idx="11"/>
          </p:nvPr>
        </p:nvSpPr>
        <p:spPr>
          <a:xfrm>
            <a:off x="7751536" y="1508001"/>
            <a:ext cx="2464783" cy="1010171"/>
          </a:xfrm>
        </p:spPr>
        <p:txBody>
          <a:bodyPr>
            <a:noAutofit/>
          </a:bodyPr>
          <a:lstStyle>
            <a:lvl1pPr marL="0" indent="0" algn="l">
              <a:buFontTx/>
              <a:buNone/>
              <a:defRPr sz="1714"/>
            </a:lvl1pPr>
            <a:lvl2pPr marL="457209" indent="0" algn="l">
              <a:buFontTx/>
              <a:buNone/>
              <a:defRPr sz="1571"/>
            </a:lvl2pPr>
            <a:lvl3pPr marL="914418" indent="0" algn="l">
              <a:buFontTx/>
              <a:buNone/>
              <a:defRPr sz="1286"/>
            </a:lvl3pPr>
            <a:lvl4pPr marL="1371627" indent="0" algn="l">
              <a:buFontTx/>
              <a:buNone/>
              <a:defRPr sz="1143"/>
            </a:lvl4pPr>
            <a:lvl5pPr marL="1828837" indent="0" algn="l">
              <a:buFontTx/>
              <a:buNone/>
              <a:defRPr sz="1143"/>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Text Placeholder 21">
            <a:extLst>
              <a:ext uri="{FF2B5EF4-FFF2-40B4-BE49-F238E27FC236}">
                <a16:creationId xmlns:a16="http://schemas.microsoft.com/office/drawing/2014/main" id="{3BD35AC4-1CDA-4D4C-A5B0-3E3A5AC069AA}"/>
              </a:ext>
            </a:extLst>
          </p:cNvPr>
          <p:cNvSpPr>
            <a:spLocks noGrp="1"/>
          </p:cNvSpPr>
          <p:nvPr>
            <p:ph type="body" sz="quarter" idx="12"/>
          </p:nvPr>
        </p:nvSpPr>
        <p:spPr>
          <a:xfrm>
            <a:off x="7751536" y="3211260"/>
            <a:ext cx="2464783" cy="1010171"/>
          </a:xfrm>
        </p:spPr>
        <p:txBody>
          <a:bodyPr>
            <a:noAutofit/>
          </a:bodyPr>
          <a:lstStyle>
            <a:lvl1pPr marL="0" indent="0" algn="l">
              <a:buFontTx/>
              <a:buNone/>
              <a:defRPr sz="1714"/>
            </a:lvl1pPr>
            <a:lvl2pPr marL="457209" indent="0" algn="l">
              <a:buFontTx/>
              <a:buNone/>
              <a:defRPr sz="1571"/>
            </a:lvl2pPr>
            <a:lvl3pPr marL="914418" indent="0" algn="l">
              <a:buFontTx/>
              <a:buNone/>
              <a:defRPr sz="1286"/>
            </a:lvl3pPr>
            <a:lvl4pPr marL="1371627" indent="0" algn="l">
              <a:buFontTx/>
              <a:buNone/>
              <a:defRPr sz="1143"/>
            </a:lvl4pPr>
            <a:lvl5pPr marL="1828837" indent="0" algn="l">
              <a:buFontTx/>
              <a:buNone/>
              <a:defRPr sz="1143"/>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ext Placeholder 21">
            <a:extLst>
              <a:ext uri="{FF2B5EF4-FFF2-40B4-BE49-F238E27FC236}">
                <a16:creationId xmlns:a16="http://schemas.microsoft.com/office/drawing/2014/main" id="{56EA27C5-5105-354C-86B5-01C63F90F761}"/>
              </a:ext>
            </a:extLst>
          </p:cNvPr>
          <p:cNvSpPr>
            <a:spLocks noGrp="1"/>
          </p:cNvSpPr>
          <p:nvPr>
            <p:ph type="body" sz="quarter" idx="13"/>
          </p:nvPr>
        </p:nvSpPr>
        <p:spPr>
          <a:xfrm>
            <a:off x="7751536" y="4704829"/>
            <a:ext cx="2464783" cy="1010171"/>
          </a:xfrm>
        </p:spPr>
        <p:txBody>
          <a:bodyPr>
            <a:noAutofit/>
          </a:bodyPr>
          <a:lstStyle>
            <a:lvl1pPr marL="0" indent="0" algn="l">
              <a:buFontTx/>
              <a:buNone/>
              <a:defRPr sz="1714"/>
            </a:lvl1pPr>
            <a:lvl2pPr marL="457209" indent="0" algn="l">
              <a:buFontTx/>
              <a:buNone/>
              <a:defRPr sz="1571"/>
            </a:lvl2pPr>
            <a:lvl3pPr marL="914418" indent="0" algn="l">
              <a:buFontTx/>
              <a:buNone/>
              <a:defRPr sz="1286"/>
            </a:lvl3pPr>
            <a:lvl4pPr marL="1371627" indent="0" algn="l">
              <a:buFontTx/>
              <a:buNone/>
              <a:defRPr sz="1143"/>
            </a:lvl4pPr>
            <a:lvl5pPr marL="1828837" indent="0" algn="l">
              <a:buFontTx/>
              <a:buNone/>
              <a:defRPr sz="1143"/>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Box 1">
            <a:extLst>
              <a:ext uri="{FF2B5EF4-FFF2-40B4-BE49-F238E27FC236}">
                <a16:creationId xmlns:a16="http://schemas.microsoft.com/office/drawing/2014/main" id="{74043888-F28F-8BFB-8D66-5352511E1C05}"/>
              </a:ext>
            </a:extLst>
          </p:cNvPr>
          <p:cNvSpPr txBox="1"/>
          <p:nvPr userDrawn="1"/>
        </p:nvSpPr>
        <p:spPr>
          <a:xfrm>
            <a:off x="0" y="6674800"/>
            <a:ext cx="12192000" cy="253596"/>
          </a:xfrm>
          <a:prstGeom prst="rect">
            <a:avLst/>
          </a:prstGeom>
          <a:solidFill>
            <a:srgbClr val="DA3653"/>
          </a:solidFill>
        </p:spPr>
        <p:txBody>
          <a:bodyPr wrap="square" rtlCol="0">
            <a:spAutoFit/>
          </a:bodyPr>
          <a:lstStyle/>
          <a:p>
            <a:pPr algn="ctr"/>
            <a:r>
              <a:rPr lang="en-US" sz="1048" i="1" dirty="0">
                <a:solidFill>
                  <a:schemeClr val="bg1"/>
                </a:solidFill>
              </a:rPr>
              <a:t>The Fetal Heart Society is a 501(c) nonprofit formed to advance the field of fetal cardiovascular care &amp; science through collaborative research, education and mentorship and is sponsored by:</a:t>
            </a:r>
          </a:p>
        </p:txBody>
      </p:sp>
    </p:spTree>
    <p:extLst>
      <p:ext uri="{BB962C8B-B14F-4D97-AF65-F5344CB8AC3E}">
        <p14:creationId xmlns:p14="http://schemas.microsoft.com/office/powerpoint/2010/main" val="23906349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tif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413001" y="365126"/>
            <a:ext cx="8940799" cy="98781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7" name="Picture 16">
            <a:extLst>
              <a:ext uri="{FF2B5EF4-FFF2-40B4-BE49-F238E27FC236}">
                <a16:creationId xmlns:a16="http://schemas.microsoft.com/office/drawing/2014/main" id="{392DF9F8-5B98-5D45-AEEE-3BA11514DEFA}"/>
              </a:ext>
            </a:extLst>
          </p:cNvPr>
          <p:cNvPicPr>
            <a:picLocks noChangeAspect="1"/>
          </p:cNvPicPr>
          <p:nvPr userDrawn="1"/>
        </p:nvPicPr>
        <p:blipFill>
          <a:blip r:embed="rId13"/>
          <a:stretch>
            <a:fillRect/>
          </a:stretch>
        </p:blipFill>
        <p:spPr>
          <a:xfrm>
            <a:off x="199352" y="149344"/>
            <a:ext cx="2149277" cy="1203595"/>
          </a:xfrm>
          <a:prstGeom prst="rect">
            <a:avLst/>
          </a:prstGeom>
        </p:spPr>
      </p:pic>
      <p:sp>
        <p:nvSpPr>
          <p:cNvPr id="5" name="TextBox 4"/>
          <p:cNvSpPr txBox="1"/>
          <p:nvPr userDrawn="1"/>
        </p:nvSpPr>
        <p:spPr>
          <a:xfrm>
            <a:off x="2290800" y="1122363"/>
            <a:ext cx="227948" cy="158377"/>
          </a:xfrm>
          <a:prstGeom prst="rect">
            <a:avLst/>
          </a:prstGeom>
          <a:noFill/>
        </p:spPr>
        <p:txBody>
          <a:bodyPr wrap="none" rtlCol="0">
            <a:spAutoFit/>
          </a:bodyPr>
          <a:lstStyle/>
          <a:p>
            <a:r>
              <a:rPr lang="en-US" sz="429" dirty="0">
                <a:solidFill>
                  <a:schemeClr val="accent2"/>
                </a:solidFill>
                <a:sym typeface="Symbol"/>
              </a:rPr>
              <a:t></a:t>
            </a:r>
            <a:endParaRPr lang="en-US" sz="429" dirty="0">
              <a:solidFill>
                <a:schemeClr val="accent2"/>
              </a:solidFill>
            </a:endParaRPr>
          </a:p>
        </p:txBody>
      </p:sp>
    </p:spTree>
    <p:extLst>
      <p:ext uri="{BB962C8B-B14F-4D97-AF65-F5344CB8AC3E}">
        <p14:creationId xmlns:p14="http://schemas.microsoft.com/office/powerpoint/2010/main" val="3062000406"/>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l" defTabSz="91441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5" indent="-228605" algn="l" defTabSz="91441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4" indent="-228605" algn="l" defTabSz="91441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3" indent="-228605" algn="l" defTabSz="91441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32" indent="-228605" algn="l" defTabSz="9144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41" indent="-228605" algn="l" defTabSz="9144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50" indent="-228605" algn="l" defTabSz="9144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59" indent="-228605" algn="l" defTabSz="9144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69" indent="-228605" algn="l" defTabSz="9144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78" indent="-228605" algn="l" defTabSz="9144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18" rtl="0" eaLnBrk="1" latinLnBrk="0" hangingPunct="1">
        <a:defRPr sz="1800" kern="1200">
          <a:solidFill>
            <a:schemeClr val="tx1"/>
          </a:solidFill>
          <a:latin typeface="+mn-lt"/>
          <a:ea typeface="+mn-ea"/>
          <a:cs typeface="+mn-cs"/>
        </a:defRPr>
      </a:lvl1pPr>
      <a:lvl2pPr marL="457209" algn="l" defTabSz="914418" rtl="0" eaLnBrk="1" latinLnBrk="0" hangingPunct="1">
        <a:defRPr sz="1800" kern="1200">
          <a:solidFill>
            <a:schemeClr val="tx1"/>
          </a:solidFill>
          <a:latin typeface="+mn-lt"/>
          <a:ea typeface="+mn-ea"/>
          <a:cs typeface="+mn-cs"/>
        </a:defRPr>
      </a:lvl2pPr>
      <a:lvl3pPr marL="914418" algn="l" defTabSz="914418" rtl="0" eaLnBrk="1" latinLnBrk="0" hangingPunct="1">
        <a:defRPr sz="1800" kern="1200">
          <a:solidFill>
            <a:schemeClr val="tx1"/>
          </a:solidFill>
          <a:latin typeface="+mn-lt"/>
          <a:ea typeface="+mn-ea"/>
          <a:cs typeface="+mn-cs"/>
        </a:defRPr>
      </a:lvl3pPr>
      <a:lvl4pPr marL="1371627" algn="l" defTabSz="914418" rtl="0" eaLnBrk="1" latinLnBrk="0" hangingPunct="1">
        <a:defRPr sz="1800" kern="1200">
          <a:solidFill>
            <a:schemeClr val="tx1"/>
          </a:solidFill>
          <a:latin typeface="+mn-lt"/>
          <a:ea typeface="+mn-ea"/>
          <a:cs typeface="+mn-cs"/>
        </a:defRPr>
      </a:lvl4pPr>
      <a:lvl5pPr marL="1828837" algn="l" defTabSz="914418" rtl="0" eaLnBrk="1" latinLnBrk="0" hangingPunct="1">
        <a:defRPr sz="1800" kern="1200">
          <a:solidFill>
            <a:schemeClr val="tx1"/>
          </a:solidFill>
          <a:latin typeface="+mn-lt"/>
          <a:ea typeface="+mn-ea"/>
          <a:cs typeface="+mn-cs"/>
        </a:defRPr>
      </a:lvl5pPr>
      <a:lvl6pPr marL="2286046" algn="l" defTabSz="914418" rtl="0" eaLnBrk="1" latinLnBrk="0" hangingPunct="1">
        <a:defRPr sz="1800" kern="1200">
          <a:solidFill>
            <a:schemeClr val="tx1"/>
          </a:solidFill>
          <a:latin typeface="+mn-lt"/>
          <a:ea typeface="+mn-ea"/>
          <a:cs typeface="+mn-cs"/>
        </a:defRPr>
      </a:lvl6pPr>
      <a:lvl7pPr marL="2743255" algn="l" defTabSz="914418" rtl="0" eaLnBrk="1" latinLnBrk="0" hangingPunct="1">
        <a:defRPr sz="1800" kern="1200">
          <a:solidFill>
            <a:schemeClr val="tx1"/>
          </a:solidFill>
          <a:latin typeface="+mn-lt"/>
          <a:ea typeface="+mn-ea"/>
          <a:cs typeface="+mn-cs"/>
        </a:defRPr>
      </a:lvl7pPr>
      <a:lvl8pPr marL="3200464" algn="l" defTabSz="914418" rtl="0" eaLnBrk="1" latinLnBrk="0" hangingPunct="1">
        <a:defRPr sz="1800" kern="1200">
          <a:solidFill>
            <a:schemeClr val="tx1"/>
          </a:solidFill>
          <a:latin typeface="+mn-lt"/>
          <a:ea typeface="+mn-ea"/>
          <a:cs typeface="+mn-cs"/>
        </a:defRPr>
      </a:lvl8pPr>
      <a:lvl9pPr marL="3657673" algn="l" defTabSz="91441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video" Target="../media/media4.mov"/><Relationship Id="rId13" Type="http://schemas.openxmlformats.org/officeDocument/2006/relationships/image" Target="../media/image43.png"/><Relationship Id="rId3" Type="http://schemas.microsoft.com/office/2007/relationships/media" Target="../media/media2.mov"/><Relationship Id="rId7" Type="http://schemas.microsoft.com/office/2007/relationships/media" Target="../media/media4.mov"/><Relationship Id="rId12" Type="http://schemas.openxmlformats.org/officeDocument/2006/relationships/image" Target="../media/image42.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video" Target="../media/media3.mov"/><Relationship Id="rId11" Type="http://schemas.openxmlformats.org/officeDocument/2006/relationships/image" Target="../media/image41.tiff"/><Relationship Id="rId5" Type="http://schemas.microsoft.com/office/2007/relationships/media" Target="../media/media3.mov"/><Relationship Id="rId15" Type="http://schemas.openxmlformats.org/officeDocument/2006/relationships/image" Target="../media/image45.png"/><Relationship Id="rId10" Type="http://schemas.openxmlformats.org/officeDocument/2006/relationships/notesSlide" Target="../notesSlides/notesSlide12.xml"/><Relationship Id="rId4" Type="http://schemas.openxmlformats.org/officeDocument/2006/relationships/video" Target="../media/media2.mov"/><Relationship Id="rId9" Type="http://schemas.openxmlformats.org/officeDocument/2006/relationships/slideLayout" Target="../slideLayouts/slideLayout2.xml"/><Relationship Id="rId14" Type="http://schemas.openxmlformats.org/officeDocument/2006/relationships/image" Target="../media/image44.png"/></Relationships>
</file>

<file path=ppt/slides/_rels/slide14.xml.rels><?xml version="1.0" encoding="UTF-8" standalone="yes"?>
<Relationships xmlns="http://schemas.openxmlformats.org/package/2006/relationships"><Relationship Id="rId8" Type="http://schemas.openxmlformats.org/officeDocument/2006/relationships/video" Target="../media/media8.mov"/><Relationship Id="rId13" Type="http://schemas.microsoft.com/office/2007/relationships/media" Target="../media/media11.mov"/><Relationship Id="rId18" Type="http://schemas.openxmlformats.org/officeDocument/2006/relationships/notesSlide" Target="../notesSlides/notesSlide13.xml"/><Relationship Id="rId26" Type="http://schemas.openxmlformats.org/officeDocument/2006/relationships/image" Target="../media/image53.png"/><Relationship Id="rId3" Type="http://schemas.microsoft.com/office/2007/relationships/media" Target="../media/media6.mov"/><Relationship Id="rId21" Type="http://schemas.openxmlformats.org/officeDocument/2006/relationships/image" Target="../media/image48.png"/><Relationship Id="rId7" Type="http://schemas.microsoft.com/office/2007/relationships/media" Target="../media/media8.mov"/><Relationship Id="rId12" Type="http://schemas.openxmlformats.org/officeDocument/2006/relationships/video" Target="../media/media10.mov"/><Relationship Id="rId17" Type="http://schemas.openxmlformats.org/officeDocument/2006/relationships/slideLayout" Target="../slideLayouts/slideLayout2.xml"/><Relationship Id="rId25" Type="http://schemas.openxmlformats.org/officeDocument/2006/relationships/image" Target="../media/image52.png"/><Relationship Id="rId2" Type="http://schemas.openxmlformats.org/officeDocument/2006/relationships/video" Target="../media/media5.mov"/><Relationship Id="rId16" Type="http://schemas.openxmlformats.org/officeDocument/2006/relationships/video" Target="../media/media12.mp4"/><Relationship Id="rId20" Type="http://schemas.openxmlformats.org/officeDocument/2006/relationships/image" Target="../media/image47.png"/><Relationship Id="rId1" Type="http://schemas.microsoft.com/office/2007/relationships/media" Target="../media/media5.mov"/><Relationship Id="rId6" Type="http://schemas.openxmlformats.org/officeDocument/2006/relationships/video" Target="../media/media7.mov"/><Relationship Id="rId11" Type="http://schemas.microsoft.com/office/2007/relationships/media" Target="../media/media10.mov"/><Relationship Id="rId24" Type="http://schemas.openxmlformats.org/officeDocument/2006/relationships/image" Target="../media/image51.png"/><Relationship Id="rId5" Type="http://schemas.microsoft.com/office/2007/relationships/media" Target="../media/media7.mov"/><Relationship Id="rId15" Type="http://schemas.microsoft.com/office/2007/relationships/media" Target="../media/media12.mp4"/><Relationship Id="rId23" Type="http://schemas.openxmlformats.org/officeDocument/2006/relationships/image" Target="../media/image50.png"/><Relationship Id="rId10" Type="http://schemas.openxmlformats.org/officeDocument/2006/relationships/video" Target="../media/media9.mov"/><Relationship Id="rId19" Type="http://schemas.openxmlformats.org/officeDocument/2006/relationships/image" Target="../media/image46.png"/><Relationship Id="rId4" Type="http://schemas.openxmlformats.org/officeDocument/2006/relationships/video" Target="../media/media6.mov"/><Relationship Id="rId9" Type="http://schemas.microsoft.com/office/2007/relationships/media" Target="../media/media9.mov"/><Relationship Id="rId14" Type="http://schemas.openxmlformats.org/officeDocument/2006/relationships/video" Target="../media/media11.mov"/><Relationship Id="rId22"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sv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svg"/><Relationship Id="rId4" Type="http://schemas.openxmlformats.org/officeDocument/2006/relationships/image" Target="../media/image59.png"/><Relationship Id="rId9" Type="http://schemas.openxmlformats.org/officeDocument/2006/relationships/image" Target="../media/image6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5.png"/><Relationship Id="rId7" Type="http://schemas.openxmlformats.org/officeDocument/2006/relationships/image" Target="../media/image68.svg"/><Relationship Id="rId12" Type="http://schemas.openxmlformats.org/officeDocument/2006/relationships/image" Target="../media/image73.sv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67.png"/><Relationship Id="rId11" Type="http://schemas.openxmlformats.org/officeDocument/2006/relationships/image" Target="../media/image72.png"/><Relationship Id="rId5" Type="http://schemas.microsoft.com/office/2007/relationships/hdphoto" Target="../media/hdphoto1.wdp"/><Relationship Id="rId10" Type="http://schemas.openxmlformats.org/officeDocument/2006/relationships/image" Target="../media/image71.svg"/><Relationship Id="rId4" Type="http://schemas.openxmlformats.org/officeDocument/2006/relationships/image" Target="../media/image66.png"/><Relationship Id="rId9" Type="http://schemas.openxmlformats.org/officeDocument/2006/relationships/image" Target="../media/image70.png"/></Relationships>
</file>

<file path=ppt/slides/_rels/slide2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66.png"/><Relationship Id="rId4" Type="http://schemas.openxmlformats.org/officeDocument/2006/relationships/image" Target="../media/image75.png"/></Relationships>
</file>

<file path=ppt/slides/_rels/slide2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78.jpeg"/><Relationship Id="rId4" Type="http://schemas.openxmlformats.org/officeDocument/2006/relationships/image" Target="../media/image77.png"/></Relationships>
</file>

<file path=ppt/slides/_rels/slide26.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85.svg"/><Relationship Id="rId3" Type="http://schemas.openxmlformats.org/officeDocument/2006/relationships/image" Target="../media/image67.png"/><Relationship Id="rId7" Type="http://schemas.openxmlformats.org/officeDocument/2006/relationships/image" Target="../media/image84.png"/><Relationship Id="rId12" Type="http://schemas.openxmlformats.org/officeDocument/2006/relationships/image" Target="../media/image89.sv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83.svg"/><Relationship Id="rId11" Type="http://schemas.openxmlformats.org/officeDocument/2006/relationships/image" Target="../media/image88.png"/><Relationship Id="rId5" Type="http://schemas.openxmlformats.org/officeDocument/2006/relationships/image" Target="../media/image82.png"/><Relationship Id="rId10" Type="http://schemas.openxmlformats.org/officeDocument/2006/relationships/image" Target="../media/image87.svg"/><Relationship Id="rId4" Type="http://schemas.openxmlformats.org/officeDocument/2006/relationships/image" Target="../media/image81.svg"/><Relationship Id="rId9" Type="http://schemas.openxmlformats.org/officeDocument/2006/relationships/image" Target="../media/image8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4.xml"/><Relationship Id="rId1" Type="http://schemas.openxmlformats.org/officeDocument/2006/relationships/slideLayout" Target="../slideLayouts/slideLayout10.xml"/><Relationship Id="rId5" Type="http://schemas.openxmlformats.org/officeDocument/2006/relationships/image" Target="../media/image92.png"/><Relationship Id="rId4" Type="http://schemas.openxmlformats.org/officeDocument/2006/relationships/image" Target="../media/image91.png"/></Relationships>
</file>

<file path=ppt/slides/_rels/slide3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jp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hyperlink" Target="https://www.medicaid.gov/medicaid/eligibility/index.html" TargetMode="External"/><Relationship Id="rId2" Type="http://schemas.openxmlformats.org/officeDocument/2006/relationships/hyperlink" Target="https://www.census.gov/" TargetMode="Externa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hyperlink" Target="https://doi.org/10.1177/2150135118815059" TargetMode="Externa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sv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slides/_rels/slide6.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7.svg"/><Relationship Id="rId5" Type="http://schemas.openxmlformats.org/officeDocument/2006/relationships/image" Target="../media/image26.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985283" y="1176782"/>
            <a:ext cx="11419367" cy="2197109"/>
          </a:xfrm>
        </p:spPr>
        <p:txBody>
          <a:bodyPr/>
          <a:lstStyle/>
          <a:p>
            <a:r>
              <a:rPr lang="en-US" sz="5400" b="1" i="1" dirty="0">
                <a:solidFill>
                  <a:schemeClr val="bg2"/>
                </a:solidFill>
              </a:rPr>
              <a:t>Prenatal Diagnosis of Congenital Heart Disease- Where Are We?</a:t>
            </a:r>
            <a:endParaRPr lang="en-US" sz="5400" i="1" dirty="0">
              <a:solidFill>
                <a:schemeClr val="bg2"/>
              </a:solidFill>
            </a:endParaRPr>
          </a:p>
        </p:txBody>
      </p:sp>
      <p:sp>
        <p:nvSpPr>
          <p:cNvPr id="5" name="Rectangle 4"/>
          <p:cNvSpPr/>
          <p:nvPr/>
        </p:nvSpPr>
        <p:spPr>
          <a:xfrm>
            <a:off x="197720" y="3429000"/>
            <a:ext cx="5847278" cy="1384995"/>
          </a:xfrm>
          <a:prstGeom prst="rect">
            <a:avLst/>
          </a:prstGeom>
        </p:spPr>
        <p:txBody>
          <a:bodyPr wrap="square">
            <a:spAutoFit/>
          </a:bodyPr>
          <a:lstStyle/>
          <a:p>
            <a:r>
              <a:rPr lang="en-US" sz="2800" dirty="0">
                <a:solidFill>
                  <a:srgbClr val="C00000"/>
                </a:solidFill>
              </a:rPr>
              <a:t>Nithya Swaminathan, MD </a:t>
            </a:r>
          </a:p>
          <a:p>
            <a:r>
              <a:rPr lang="en-US" sz="2800" dirty="0">
                <a:solidFill>
                  <a:srgbClr val="C00000"/>
                </a:solidFill>
              </a:rPr>
              <a:t>Division of Pediatric Cardiology</a:t>
            </a:r>
          </a:p>
          <a:p>
            <a:r>
              <a:rPr lang="en-US" sz="2800" dirty="0">
                <a:solidFill>
                  <a:srgbClr val="C00000"/>
                </a:solidFill>
              </a:rPr>
              <a:t>Children’s Hospital Colorado, CO</a:t>
            </a:r>
          </a:p>
        </p:txBody>
      </p:sp>
      <p:sp>
        <p:nvSpPr>
          <p:cNvPr id="6" name="TextBox 5"/>
          <p:cNvSpPr txBox="1"/>
          <p:nvPr/>
        </p:nvSpPr>
        <p:spPr>
          <a:xfrm>
            <a:off x="6694966" y="3429000"/>
            <a:ext cx="5409183" cy="1384995"/>
          </a:xfrm>
          <a:prstGeom prst="rect">
            <a:avLst/>
          </a:prstGeom>
          <a:noFill/>
        </p:spPr>
        <p:txBody>
          <a:bodyPr wrap="square" rtlCol="0">
            <a:spAutoFit/>
          </a:bodyPr>
          <a:lstStyle/>
          <a:p>
            <a:r>
              <a:rPr lang="en-US" sz="2800" dirty="0" err="1">
                <a:solidFill>
                  <a:srgbClr val="C00000"/>
                </a:solidFill>
              </a:rPr>
              <a:t>Mishella</a:t>
            </a:r>
            <a:r>
              <a:rPr lang="en-US" sz="2800" dirty="0">
                <a:solidFill>
                  <a:srgbClr val="C00000"/>
                </a:solidFill>
              </a:rPr>
              <a:t> Perez BS, RDMS, RDCS, </a:t>
            </a:r>
          </a:p>
          <a:p>
            <a:r>
              <a:rPr lang="en-US" sz="2800" dirty="0">
                <a:solidFill>
                  <a:srgbClr val="C00000"/>
                </a:solidFill>
              </a:rPr>
              <a:t>Division of Maternal Fetal Medicine </a:t>
            </a:r>
          </a:p>
          <a:p>
            <a:r>
              <a:rPr lang="en-US" sz="2800" dirty="0">
                <a:solidFill>
                  <a:srgbClr val="C00000"/>
                </a:solidFill>
              </a:rPr>
              <a:t>Scripps Health, San Diego, CA</a:t>
            </a:r>
          </a:p>
        </p:txBody>
      </p:sp>
      <p:sp>
        <p:nvSpPr>
          <p:cNvPr id="3" name="TextBox 2">
            <a:extLst>
              <a:ext uri="{FF2B5EF4-FFF2-40B4-BE49-F238E27FC236}">
                <a16:creationId xmlns:a16="http://schemas.microsoft.com/office/drawing/2014/main" id="{C7D06764-F9B4-5CB5-0915-E144F20F66AE}"/>
              </a:ext>
            </a:extLst>
          </p:cNvPr>
          <p:cNvSpPr txBox="1"/>
          <p:nvPr/>
        </p:nvSpPr>
        <p:spPr>
          <a:xfrm>
            <a:off x="985283" y="4976039"/>
            <a:ext cx="9746512" cy="1569660"/>
          </a:xfrm>
          <a:prstGeom prst="rect">
            <a:avLst/>
          </a:prstGeom>
          <a:noFill/>
        </p:spPr>
        <p:txBody>
          <a:bodyPr wrap="square" rtlCol="0">
            <a:spAutoFit/>
          </a:bodyPr>
          <a:lstStyle/>
          <a:p>
            <a:r>
              <a:rPr lang="en-US" sz="2400" i="1" dirty="0">
                <a:solidFill>
                  <a:schemeClr val="bg1"/>
                </a:solidFill>
              </a:rPr>
              <a:t>Contributors:  Heather Sun, MD- Rady Children’s, San Diego, CA</a:t>
            </a:r>
          </a:p>
          <a:p>
            <a:r>
              <a:rPr lang="en-US" sz="2400" i="1" dirty="0">
                <a:solidFill>
                  <a:schemeClr val="bg1"/>
                </a:solidFill>
              </a:rPr>
              <a:t> Jenna Keelan, MD- Children’s Health, Dallas, TX</a:t>
            </a:r>
          </a:p>
          <a:p>
            <a:r>
              <a:rPr lang="en-US" sz="2400" i="1" dirty="0">
                <a:solidFill>
                  <a:schemeClr val="bg1"/>
                </a:solidFill>
              </a:rPr>
              <a:t>Neeta Sethi, MD- Duke Children’s, Durham, NC</a:t>
            </a:r>
          </a:p>
          <a:p>
            <a:r>
              <a:rPr lang="en-US" sz="2400" i="1" dirty="0">
                <a:solidFill>
                  <a:schemeClr val="bg1"/>
                </a:solidFill>
              </a:rPr>
              <a:t>Lisa </a:t>
            </a:r>
            <a:r>
              <a:rPr lang="en-US" sz="2400" i="1" dirty="0" err="1">
                <a:solidFill>
                  <a:schemeClr val="bg1"/>
                </a:solidFill>
              </a:rPr>
              <a:t>Zuckerwise</a:t>
            </a:r>
            <a:r>
              <a:rPr lang="en-US" sz="2400" i="1" dirty="0">
                <a:solidFill>
                  <a:schemeClr val="bg1"/>
                </a:solidFill>
              </a:rPr>
              <a:t>, MD- MFM, UVA Health, VA</a:t>
            </a:r>
            <a:endParaRPr lang="en-US" sz="2400" i="1" dirty="0"/>
          </a:p>
        </p:txBody>
      </p:sp>
    </p:spTree>
    <p:extLst>
      <p:ext uri="{BB962C8B-B14F-4D97-AF65-F5344CB8AC3E}">
        <p14:creationId xmlns:p14="http://schemas.microsoft.com/office/powerpoint/2010/main" val="547996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7CC9B1-113D-FC9A-1C42-D956816202C6}"/>
              </a:ext>
            </a:extLst>
          </p:cNvPr>
          <p:cNvPicPr>
            <a:picLocks noChangeAspect="1"/>
          </p:cNvPicPr>
          <p:nvPr/>
        </p:nvPicPr>
        <p:blipFill>
          <a:blip r:embed="rId3"/>
          <a:stretch>
            <a:fillRect/>
          </a:stretch>
        </p:blipFill>
        <p:spPr>
          <a:xfrm>
            <a:off x="2597048" y="3141067"/>
            <a:ext cx="8044120" cy="3594181"/>
          </a:xfrm>
          <a:prstGeom prst="rect">
            <a:avLst/>
          </a:prstGeom>
        </p:spPr>
      </p:pic>
      <p:sp>
        <p:nvSpPr>
          <p:cNvPr id="4" name="Rectangle 3"/>
          <p:cNvSpPr/>
          <p:nvPr/>
        </p:nvSpPr>
        <p:spPr>
          <a:xfrm>
            <a:off x="2694712" y="4821268"/>
            <a:ext cx="7973289" cy="1754326"/>
          </a:xfrm>
          <a:prstGeom prst="rect">
            <a:avLst/>
          </a:prstGeom>
          <a:solidFill>
            <a:schemeClr val="bg1"/>
          </a:solidFill>
          <a:ln w="57150">
            <a:solidFill>
              <a:srgbClr val="EE174F"/>
            </a:solidFill>
          </a:ln>
        </p:spPr>
        <p:txBody>
          <a:bodyPr wrap="square">
            <a:spAutoFit/>
          </a:bodyPr>
          <a:lstStyle/>
          <a:p>
            <a:pPr algn="ctr"/>
            <a:r>
              <a:rPr lang="en-US" sz="3600" dirty="0"/>
              <a:t>The majority of congenital heart disease occurs in otherwise </a:t>
            </a:r>
          </a:p>
          <a:p>
            <a:pPr algn="ctr"/>
            <a:r>
              <a:rPr lang="en-US" sz="3600" dirty="0"/>
              <a:t>LOW RISK PREGNANCIES</a:t>
            </a:r>
          </a:p>
        </p:txBody>
      </p:sp>
      <p:pic>
        <p:nvPicPr>
          <p:cNvPr id="2" name="Picture 1">
            <a:extLst>
              <a:ext uri="{FF2B5EF4-FFF2-40B4-BE49-F238E27FC236}">
                <a16:creationId xmlns:a16="http://schemas.microsoft.com/office/drawing/2014/main" id="{1B7B66B1-6AC5-8FCF-4F90-7235A2641388}"/>
              </a:ext>
            </a:extLst>
          </p:cNvPr>
          <p:cNvPicPr>
            <a:picLocks noChangeAspect="1"/>
          </p:cNvPicPr>
          <p:nvPr/>
        </p:nvPicPr>
        <p:blipFill>
          <a:blip r:embed="rId4"/>
          <a:stretch>
            <a:fillRect/>
          </a:stretch>
        </p:blipFill>
        <p:spPr>
          <a:xfrm>
            <a:off x="2209800" y="0"/>
            <a:ext cx="7772400" cy="3004880"/>
          </a:xfrm>
          <a:prstGeom prst="rect">
            <a:avLst/>
          </a:prstGeom>
        </p:spPr>
      </p:pic>
      <p:sp>
        <p:nvSpPr>
          <p:cNvPr id="5" name="Rounded Rectangle 4">
            <a:extLst>
              <a:ext uri="{FF2B5EF4-FFF2-40B4-BE49-F238E27FC236}">
                <a16:creationId xmlns:a16="http://schemas.microsoft.com/office/drawing/2014/main" id="{AE8C40AD-713E-9E1A-B0E4-42148BF73D7B}"/>
              </a:ext>
            </a:extLst>
          </p:cNvPr>
          <p:cNvSpPr/>
          <p:nvPr/>
        </p:nvSpPr>
        <p:spPr>
          <a:xfrm>
            <a:off x="6610248" y="563977"/>
            <a:ext cx="3152274" cy="589548"/>
          </a:xfrm>
          <a:prstGeom prst="roundRect">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B1156C6-89AF-5BDC-5538-085A754D6736}"/>
              </a:ext>
            </a:extLst>
          </p:cNvPr>
          <p:cNvPicPr>
            <a:picLocks noChangeAspect="1"/>
          </p:cNvPicPr>
          <p:nvPr/>
        </p:nvPicPr>
        <p:blipFill>
          <a:blip r:embed="rId5"/>
          <a:stretch>
            <a:fillRect/>
          </a:stretch>
        </p:blipFill>
        <p:spPr>
          <a:xfrm rot="16200000">
            <a:off x="279809" y="4414043"/>
            <a:ext cx="3594181" cy="1028424"/>
          </a:xfrm>
          <a:prstGeom prst="rect">
            <a:avLst/>
          </a:prstGeom>
        </p:spPr>
      </p:pic>
      <p:pic>
        <p:nvPicPr>
          <p:cNvPr id="7" name="Picture 6">
            <a:extLst>
              <a:ext uri="{FF2B5EF4-FFF2-40B4-BE49-F238E27FC236}">
                <a16:creationId xmlns:a16="http://schemas.microsoft.com/office/drawing/2014/main" id="{21BBDAE0-16DA-CC03-E3DD-358D7A004F8B}"/>
              </a:ext>
            </a:extLst>
          </p:cNvPr>
          <p:cNvPicPr>
            <a:picLocks noChangeAspect="1"/>
          </p:cNvPicPr>
          <p:nvPr/>
        </p:nvPicPr>
        <p:blipFill>
          <a:blip r:embed="rId3"/>
          <a:srcRect t="69021" b="15029"/>
          <a:stretch/>
        </p:blipFill>
        <p:spPr>
          <a:xfrm>
            <a:off x="1575386" y="3995627"/>
            <a:ext cx="9140026" cy="651354"/>
          </a:xfrm>
          <a:prstGeom prst="rect">
            <a:avLst/>
          </a:prstGeom>
          <a:ln w="57150">
            <a:solidFill>
              <a:srgbClr val="C00000"/>
            </a:solidFill>
          </a:ln>
        </p:spPr>
      </p:pic>
    </p:spTree>
    <p:extLst>
      <p:ext uri="{BB962C8B-B14F-4D97-AF65-F5344CB8AC3E}">
        <p14:creationId xmlns:p14="http://schemas.microsoft.com/office/powerpoint/2010/main" val="10954092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strVal val="#ppt_w*0.70"/>
                                          </p:val>
                                        </p:tav>
                                        <p:tav tm="100000">
                                          <p:val>
                                            <p:strVal val="#ppt_w"/>
                                          </p:val>
                                        </p:tav>
                                      </p:tavLst>
                                    </p:anim>
                                    <p:anim calcmode="lin" valueType="num">
                                      <p:cBhvr>
                                        <p:cTn id="15" dur="1000" fill="hold"/>
                                        <p:tgtEl>
                                          <p:spTgt spid="3"/>
                                        </p:tgtEl>
                                        <p:attrNameLst>
                                          <p:attrName>ppt_h</p:attrName>
                                        </p:attrNameLst>
                                      </p:cBhvr>
                                      <p:tavLst>
                                        <p:tav tm="0">
                                          <p:val>
                                            <p:strVal val="#ppt_h"/>
                                          </p:val>
                                        </p:tav>
                                        <p:tav tm="100000">
                                          <p:val>
                                            <p:strVal val="#ppt_h"/>
                                          </p:val>
                                        </p:tav>
                                      </p:tavLst>
                                    </p:anim>
                                    <p:animEffect transition="in" filter="fade">
                                      <p:cBhvr>
                                        <p:cTn id="16" dur="1000"/>
                                        <p:tgtEl>
                                          <p:spTgt spid="3"/>
                                        </p:tgtEl>
                                      </p:cBhvr>
                                    </p:animEffect>
                                  </p:childTnLst>
                                </p:cTn>
                              </p:par>
                              <p:par>
                                <p:cTn id="17" presetID="55"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strVal val="#ppt_w*0.70"/>
                                          </p:val>
                                        </p:tav>
                                        <p:tav tm="100000">
                                          <p:val>
                                            <p:strVal val="#ppt_w"/>
                                          </p:val>
                                        </p:tav>
                                      </p:tavLst>
                                    </p:anim>
                                    <p:anim calcmode="lin" valueType="num">
                                      <p:cBhvr>
                                        <p:cTn id="20" dur="1000" fill="hold"/>
                                        <p:tgtEl>
                                          <p:spTgt spid="6"/>
                                        </p:tgtEl>
                                        <p:attrNameLst>
                                          <p:attrName>ppt_h</p:attrName>
                                        </p:attrNameLst>
                                      </p:cBhvr>
                                      <p:tavLst>
                                        <p:tav tm="0">
                                          <p:val>
                                            <p:strVal val="#ppt_h"/>
                                          </p:val>
                                        </p:tav>
                                        <p:tav tm="100000">
                                          <p:val>
                                            <p:strVal val="#ppt_h"/>
                                          </p:val>
                                        </p:tav>
                                      </p:tavLst>
                                    </p:anim>
                                    <p:animEffect transition="in" filter="fade">
                                      <p:cBhvr>
                                        <p:cTn id="21" dur="10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1000" fill="hold"/>
                                        <p:tgtEl>
                                          <p:spTgt spid="7"/>
                                        </p:tgtEl>
                                        <p:attrNameLst>
                                          <p:attrName>ppt_w</p:attrName>
                                        </p:attrNameLst>
                                      </p:cBhvr>
                                      <p:tavLst>
                                        <p:tav tm="0">
                                          <p:val>
                                            <p:strVal val="#ppt_w*0.70"/>
                                          </p:val>
                                        </p:tav>
                                        <p:tav tm="100000">
                                          <p:val>
                                            <p:strVal val="#ppt_w"/>
                                          </p:val>
                                        </p:tav>
                                      </p:tavLst>
                                    </p:anim>
                                    <p:anim calcmode="lin" valueType="num">
                                      <p:cBhvr>
                                        <p:cTn id="27" dur="1000" fill="hold"/>
                                        <p:tgtEl>
                                          <p:spTgt spid="7"/>
                                        </p:tgtEl>
                                        <p:attrNameLst>
                                          <p:attrName>ppt_h</p:attrName>
                                        </p:attrNameLst>
                                      </p:cBhvr>
                                      <p:tavLst>
                                        <p:tav tm="0">
                                          <p:val>
                                            <p:strVal val="#ppt_h"/>
                                          </p:val>
                                        </p:tav>
                                        <p:tav tm="100000">
                                          <p:val>
                                            <p:strVal val="#ppt_h"/>
                                          </p:val>
                                        </p:tav>
                                      </p:tavLst>
                                    </p:anim>
                                    <p:animEffect transition="in" filter="fade">
                                      <p:cBhvr>
                                        <p:cTn id="28" dur="10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2" presetClass="entr" presetSubtype="4" fill="hold" grpId="0" nodeType="clickEffect">
                                  <p:stCondLst>
                                    <p:cond delay="0"/>
                                  </p:stCondLst>
                                  <p:childTnLst>
                                    <p:set>
                                      <p:cBhvr>
                                        <p:cTn id="32" dur="1" fill="hold">
                                          <p:stCondLst>
                                            <p:cond delay="0"/>
                                          </p:stCondLst>
                                        </p:cTn>
                                        <p:tgtEl>
                                          <p:spTgt spid="4">
                                            <p:bg/>
                                          </p:spTgt>
                                        </p:tgtEl>
                                        <p:attrNameLst>
                                          <p:attrName>style.visibility</p:attrName>
                                        </p:attrNameLst>
                                      </p:cBhvr>
                                      <p:to>
                                        <p:strVal val="visible"/>
                                      </p:to>
                                    </p:set>
                                    <p:anim calcmode="lin" valueType="num">
                                      <p:cBhvr additive="base">
                                        <p:cTn id="33" dur="500"/>
                                        <p:tgtEl>
                                          <p:spTgt spid="4">
                                            <p:bg/>
                                          </p:spTgt>
                                        </p:tgtEl>
                                        <p:attrNameLst>
                                          <p:attrName>ppt_y</p:attrName>
                                        </p:attrNameLst>
                                      </p:cBhvr>
                                      <p:tavLst>
                                        <p:tav tm="0">
                                          <p:val>
                                            <p:strVal val="#ppt_y+#ppt_h*1.125000"/>
                                          </p:val>
                                        </p:tav>
                                        <p:tav tm="100000">
                                          <p:val>
                                            <p:strVal val="#ppt_y"/>
                                          </p:val>
                                        </p:tav>
                                      </p:tavLst>
                                    </p:anim>
                                    <p:animEffect transition="in" filter="wipe(up)">
                                      <p:cBhvr>
                                        <p:cTn id="34" dur="500"/>
                                        <p:tgtEl>
                                          <p:spTgt spid="4">
                                            <p:bg/>
                                          </p:spTgt>
                                        </p:tgtEl>
                                      </p:cBhvr>
                                    </p:animEffect>
                                  </p:childTnLst>
                                </p:cTn>
                              </p:par>
                              <p:par>
                                <p:cTn id="35" presetID="12" presetClass="entr" presetSubtype="4" fill="hold" grpId="0" nodeType="withEffect">
                                  <p:stCondLst>
                                    <p:cond delay="0"/>
                                  </p:stCondLst>
                                  <p:childTnLst>
                                    <p:set>
                                      <p:cBhvr>
                                        <p:cTn id="36" dur="1" fill="hold">
                                          <p:stCondLst>
                                            <p:cond delay="0"/>
                                          </p:stCondLst>
                                        </p:cTn>
                                        <p:tgtEl>
                                          <p:spTgt spid="4">
                                            <p:txEl>
                                              <p:pRg st="0" end="0"/>
                                            </p:txEl>
                                          </p:spTgt>
                                        </p:tgtEl>
                                        <p:attrNameLst>
                                          <p:attrName>style.visibility</p:attrName>
                                        </p:attrNameLst>
                                      </p:cBhvr>
                                      <p:to>
                                        <p:strVal val="visible"/>
                                      </p:to>
                                    </p:set>
                                    <p:anim calcmode="lin" valueType="num">
                                      <p:cBhvr additive="base">
                                        <p:cTn id="37" dur="500"/>
                                        <p:tgtEl>
                                          <p:spTgt spid="4">
                                            <p:txEl>
                                              <p:pRg st="0" end="0"/>
                                            </p:txEl>
                                          </p:spTgt>
                                        </p:tgtEl>
                                        <p:attrNameLst>
                                          <p:attrName>ppt_y</p:attrName>
                                        </p:attrNameLst>
                                      </p:cBhvr>
                                      <p:tavLst>
                                        <p:tav tm="0">
                                          <p:val>
                                            <p:strVal val="#ppt_y+#ppt_h*1.125000"/>
                                          </p:val>
                                        </p:tav>
                                        <p:tav tm="100000">
                                          <p:val>
                                            <p:strVal val="#ppt_y"/>
                                          </p:val>
                                        </p:tav>
                                      </p:tavLst>
                                    </p:anim>
                                    <p:animEffect transition="in" filter="wipe(up)">
                                      <p:cBhvr>
                                        <p:cTn id="38" dur="500"/>
                                        <p:tgtEl>
                                          <p:spTgt spid="4">
                                            <p:txEl>
                                              <p:pRg st="0" end="0"/>
                                            </p:txEl>
                                          </p:spTgt>
                                        </p:tgtEl>
                                      </p:cBhvr>
                                    </p:animEffect>
                                  </p:childTnLst>
                                </p:cTn>
                              </p:par>
                              <p:par>
                                <p:cTn id="39" presetID="12" presetClass="entr" presetSubtype="4" fill="hold" grpId="0" nodeType="withEffect">
                                  <p:stCondLst>
                                    <p:cond delay="0"/>
                                  </p:stCondLst>
                                  <p:childTnLst>
                                    <p:set>
                                      <p:cBhvr>
                                        <p:cTn id="40" dur="1" fill="hold">
                                          <p:stCondLst>
                                            <p:cond delay="0"/>
                                          </p:stCondLst>
                                        </p:cTn>
                                        <p:tgtEl>
                                          <p:spTgt spid="4">
                                            <p:txEl>
                                              <p:pRg st="1" end="1"/>
                                            </p:txEl>
                                          </p:spTgt>
                                        </p:tgtEl>
                                        <p:attrNameLst>
                                          <p:attrName>style.visibility</p:attrName>
                                        </p:attrNameLst>
                                      </p:cBhvr>
                                      <p:to>
                                        <p:strVal val="visible"/>
                                      </p:to>
                                    </p:set>
                                    <p:anim calcmode="lin" valueType="num">
                                      <p:cBhvr additive="base">
                                        <p:cTn id="41" dur="500"/>
                                        <p:tgtEl>
                                          <p:spTgt spid="4">
                                            <p:txEl>
                                              <p:pRg st="1" end="1"/>
                                            </p:txEl>
                                          </p:spTgt>
                                        </p:tgtEl>
                                        <p:attrNameLst>
                                          <p:attrName>ppt_y</p:attrName>
                                        </p:attrNameLst>
                                      </p:cBhvr>
                                      <p:tavLst>
                                        <p:tav tm="0">
                                          <p:val>
                                            <p:strVal val="#ppt_y+#ppt_h*1.125000"/>
                                          </p:val>
                                        </p:tav>
                                        <p:tav tm="100000">
                                          <p:val>
                                            <p:strVal val="#ppt_y"/>
                                          </p:val>
                                        </p:tav>
                                      </p:tavLst>
                                    </p:anim>
                                    <p:animEffect transition="in" filter="wipe(up)">
                                      <p:cBhvr>
                                        <p:cTn id="42" dur="500"/>
                                        <p:tgtEl>
                                          <p:spTgt spid="4">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5" presetClass="entr" presetSubtype="0"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p:cTn id="47" dur="1000" fill="hold"/>
                                        <p:tgtEl>
                                          <p:spTgt spid="5"/>
                                        </p:tgtEl>
                                        <p:attrNameLst>
                                          <p:attrName>ppt_w</p:attrName>
                                        </p:attrNameLst>
                                      </p:cBhvr>
                                      <p:tavLst>
                                        <p:tav tm="0">
                                          <p:val>
                                            <p:strVal val="#ppt_w*0.70"/>
                                          </p:val>
                                        </p:tav>
                                        <p:tav tm="100000">
                                          <p:val>
                                            <p:strVal val="#ppt_w"/>
                                          </p:val>
                                        </p:tav>
                                      </p:tavLst>
                                    </p:anim>
                                    <p:anim calcmode="lin" valueType="num">
                                      <p:cBhvr>
                                        <p:cTn id="48" dur="1000" fill="hold"/>
                                        <p:tgtEl>
                                          <p:spTgt spid="5"/>
                                        </p:tgtEl>
                                        <p:attrNameLst>
                                          <p:attrName>ppt_h</p:attrName>
                                        </p:attrNameLst>
                                      </p:cBhvr>
                                      <p:tavLst>
                                        <p:tav tm="0">
                                          <p:val>
                                            <p:strVal val="#ppt_h"/>
                                          </p:val>
                                        </p:tav>
                                        <p:tav tm="100000">
                                          <p:val>
                                            <p:strVal val="#ppt_h"/>
                                          </p:val>
                                        </p:tav>
                                      </p:tavLst>
                                    </p:anim>
                                    <p:animEffect transition="in" filter="fade">
                                      <p:cBhvr>
                                        <p:cTn id="4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allAtOnce"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mn-lt"/>
              </a:rPr>
              <a:t>Guidelines Over the Past Decade</a:t>
            </a:r>
          </a:p>
        </p:txBody>
      </p:sp>
      <p:pic>
        <p:nvPicPr>
          <p:cNvPr id="9" name="Picture 8">
            <a:extLst>
              <a:ext uri="{FF2B5EF4-FFF2-40B4-BE49-F238E27FC236}">
                <a16:creationId xmlns:a16="http://schemas.microsoft.com/office/drawing/2014/main" id="{EF9A69AB-ACE5-C999-549D-B1E62420D99B}"/>
              </a:ext>
            </a:extLst>
          </p:cNvPr>
          <p:cNvPicPr>
            <a:picLocks noChangeAspect="1"/>
          </p:cNvPicPr>
          <p:nvPr/>
        </p:nvPicPr>
        <p:blipFill>
          <a:blip r:embed="rId3"/>
          <a:stretch>
            <a:fillRect/>
          </a:stretch>
        </p:blipFill>
        <p:spPr>
          <a:xfrm>
            <a:off x="1328028" y="3983213"/>
            <a:ext cx="1866900" cy="1438275"/>
          </a:xfrm>
          <a:prstGeom prst="rect">
            <a:avLst/>
          </a:prstGeom>
        </p:spPr>
      </p:pic>
      <p:pic>
        <p:nvPicPr>
          <p:cNvPr id="11" name="Picture 10">
            <a:extLst>
              <a:ext uri="{FF2B5EF4-FFF2-40B4-BE49-F238E27FC236}">
                <a16:creationId xmlns:a16="http://schemas.microsoft.com/office/drawing/2014/main" id="{3492787E-E113-956B-2155-4017B464A380}"/>
              </a:ext>
            </a:extLst>
          </p:cNvPr>
          <p:cNvPicPr>
            <a:picLocks noChangeAspect="1"/>
          </p:cNvPicPr>
          <p:nvPr/>
        </p:nvPicPr>
        <p:blipFill>
          <a:blip r:embed="rId4"/>
          <a:stretch>
            <a:fillRect/>
          </a:stretch>
        </p:blipFill>
        <p:spPr>
          <a:xfrm>
            <a:off x="3390098" y="3995182"/>
            <a:ext cx="1933575" cy="1457325"/>
          </a:xfrm>
          <a:prstGeom prst="rect">
            <a:avLst/>
          </a:prstGeom>
        </p:spPr>
      </p:pic>
      <p:pic>
        <p:nvPicPr>
          <p:cNvPr id="13" name="Picture 12">
            <a:extLst>
              <a:ext uri="{FF2B5EF4-FFF2-40B4-BE49-F238E27FC236}">
                <a16:creationId xmlns:a16="http://schemas.microsoft.com/office/drawing/2014/main" id="{F9950788-0FC1-2E83-95AE-F2EF3B8D903E}"/>
              </a:ext>
            </a:extLst>
          </p:cNvPr>
          <p:cNvPicPr>
            <a:picLocks noChangeAspect="1"/>
          </p:cNvPicPr>
          <p:nvPr/>
        </p:nvPicPr>
        <p:blipFill>
          <a:blip r:embed="rId5"/>
          <a:stretch>
            <a:fillRect/>
          </a:stretch>
        </p:blipFill>
        <p:spPr>
          <a:xfrm>
            <a:off x="5274114" y="3995182"/>
            <a:ext cx="1933575" cy="1457325"/>
          </a:xfrm>
          <a:prstGeom prst="rect">
            <a:avLst/>
          </a:prstGeom>
        </p:spPr>
      </p:pic>
      <p:pic>
        <p:nvPicPr>
          <p:cNvPr id="1026" name="Picture 2" descr="Sonographic Evaluation of the Fetal Heart | Radiology Key">
            <a:extLst>
              <a:ext uri="{FF2B5EF4-FFF2-40B4-BE49-F238E27FC236}">
                <a16:creationId xmlns:a16="http://schemas.microsoft.com/office/drawing/2014/main" id="{5EAF6EC2-F063-6369-D762-F728E7C1F45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50126" r="47445"/>
          <a:stretch/>
        </p:blipFill>
        <p:spPr bwMode="auto">
          <a:xfrm>
            <a:off x="9854916" y="4047531"/>
            <a:ext cx="1674952" cy="127323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Sonographic Evaluation of the Fetal Heart | Radiology Key">
            <a:extLst>
              <a:ext uri="{FF2B5EF4-FFF2-40B4-BE49-F238E27FC236}">
                <a16:creationId xmlns:a16="http://schemas.microsoft.com/office/drawing/2014/main" id="{CE7DFAE3-705B-D8B7-22BC-C12ED1A7D62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47445" b="50126"/>
          <a:stretch/>
        </p:blipFill>
        <p:spPr bwMode="auto">
          <a:xfrm>
            <a:off x="7868819" y="3948357"/>
            <a:ext cx="1808605" cy="1374836"/>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5B43BCAF-45D4-7891-1B1C-716C6528B6F2}"/>
              </a:ext>
            </a:extLst>
          </p:cNvPr>
          <p:cNvSpPr txBox="1"/>
          <p:nvPr/>
        </p:nvSpPr>
        <p:spPr>
          <a:xfrm>
            <a:off x="1974818" y="5858940"/>
            <a:ext cx="9070109" cy="646331"/>
          </a:xfrm>
          <a:prstGeom prst="rect">
            <a:avLst/>
          </a:prstGeom>
          <a:noFill/>
        </p:spPr>
        <p:txBody>
          <a:bodyPr wrap="square">
            <a:spAutoFit/>
          </a:bodyPr>
          <a:lstStyle/>
          <a:p>
            <a:pPr algn="ctr"/>
            <a:r>
              <a:rPr lang="en-US" sz="1800" dirty="0"/>
              <a:t>Education of obstetrical sonographers and practitioners who perform fetal anatomic screening is vital to increase referrals and prenatal detection of critical outflow tract anomalies.</a:t>
            </a:r>
          </a:p>
        </p:txBody>
      </p:sp>
      <p:sp>
        <p:nvSpPr>
          <p:cNvPr id="19" name="Google Shape;79;p14">
            <a:extLst>
              <a:ext uri="{FF2B5EF4-FFF2-40B4-BE49-F238E27FC236}">
                <a16:creationId xmlns:a16="http://schemas.microsoft.com/office/drawing/2014/main" id="{D3C04652-96A1-5D34-10C4-7019008B2038}"/>
              </a:ext>
            </a:extLst>
          </p:cNvPr>
          <p:cNvSpPr/>
          <p:nvPr/>
        </p:nvSpPr>
        <p:spPr>
          <a:xfrm>
            <a:off x="3162968" y="2400350"/>
            <a:ext cx="1351882" cy="45720"/>
          </a:xfrm>
          <a:prstGeom prst="roundRect">
            <a:avLst>
              <a:gd name="adj" fmla="val 50000"/>
            </a:avLst>
          </a:prstGeom>
          <a:solidFill>
            <a:srgbClr val="A729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nvGrpSpPr>
          <p:cNvPr id="20" name="Google Shape;80;p14">
            <a:extLst>
              <a:ext uri="{FF2B5EF4-FFF2-40B4-BE49-F238E27FC236}">
                <a16:creationId xmlns:a16="http://schemas.microsoft.com/office/drawing/2014/main" id="{32A01F6C-C7AD-DDA3-7F45-B9C9661866F8}"/>
              </a:ext>
            </a:extLst>
          </p:cNvPr>
          <p:cNvGrpSpPr/>
          <p:nvPr/>
        </p:nvGrpSpPr>
        <p:grpSpPr>
          <a:xfrm>
            <a:off x="1265153" y="2031392"/>
            <a:ext cx="2333238" cy="2402839"/>
            <a:chOff x="477548" y="1957150"/>
            <a:chExt cx="1848988" cy="1897977"/>
          </a:xfrm>
        </p:grpSpPr>
        <p:sp>
          <p:nvSpPr>
            <p:cNvPr id="21" name="Google Shape;81;p14">
              <a:extLst>
                <a:ext uri="{FF2B5EF4-FFF2-40B4-BE49-F238E27FC236}">
                  <a16:creationId xmlns:a16="http://schemas.microsoft.com/office/drawing/2014/main" id="{CEDEDBAF-CB4F-327F-1263-19D32102D1C4}"/>
                </a:ext>
              </a:extLst>
            </p:cNvPr>
            <p:cNvSpPr/>
            <p:nvPr/>
          </p:nvSpPr>
          <p:spPr>
            <a:xfrm>
              <a:off x="881442" y="1957150"/>
              <a:ext cx="864745" cy="849619"/>
            </a:xfrm>
            <a:prstGeom prst="ellipse">
              <a:avLst/>
            </a:prstGeom>
            <a:noFill/>
            <a:ln w="38100" cap="flat" cmpd="sng">
              <a:solidFill>
                <a:srgbClr val="A729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 name="Google Shape;82;p14">
              <a:extLst>
                <a:ext uri="{FF2B5EF4-FFF2-40B4-BE49-F238E27FC236}">
                  <a16:creationId xmlns:a16="http://schemas.microsoft.com/office/drawing/2014/main" id="{1A01C540-278E-625A-1D25-77F2B62B60BF}"/>
                </a:ext>
              </a:extLst>
            </p:cNvPr>
            <p:cNvSpPr txBox="1"/>
            <p:nvPr/>
          </p:nvSpPr>
          <p:spPr>
            <a:xfrm>
              <a:off x="954947" y="2214876"/>
              <a:ext cx="754304" cy="321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1400" b="1" dirty="0">
                  <a:solidFill>
                    <a:srgbClr val="A7291E"/>
                  </a:solidFill>
                  <a:latin typeface="Roboto"/>
                  <a:ea typeface="Roboto"/>
                  <a:cs typeface="Roboto"/>
                  <a:sym typeface="Roboto"/>
                </a:rPr>
                <a:t>Pre-2013</a:t>
              </a:r>
              <a:endParaRPr sz="1400" b="1" dirty="0">
                <a:solidFill>
                  <a:srgbClr val="A7291E"/>
                </a:solidFill>
                <a:latin typeface="Roboto"/>
                <a:ea typeface="Roboto"/>
                <a:cs typeface="Roboto"/>
                <a:sym typeface="Roboto"/>
              </a:endParaRPr>
            </a:p>
          </p:txBody>
        </p:sp>
        <p:sp>
          <p:nvSpPr>
            <p:cNvPr id="23" name="Google Shape;83;p14">
              <a:extLst>
                <a:ext uri="{FF2B5EF4-FFF2-40B4-BE49-F238E27FC236}">
                  <a16:creationId xmlns:a16="http://schemas.microsoft.com/office/drawing/2014/main" id="{EF00A462-473F-E916-EA48-588070EEF9CA}"/>
                </a:ext>
              </a:extLst>
            </p:cNvPr>
            <p:cNvSpPr txBox="1"/>
            <p:nvPr/>
          </p:nvSpPr>
          <p:spPr>
            <a:xfrm>
              <a:off x="477548" y="2870958"/>
              <a:ext cx="1709100" cy="446400"/>
            </a:xfrm>
            <a:prstGeom prst="rect">
              <a:avLst/>
            </a:prstGeom>
            <a:noFill/>
            <a:ln>
              <a:noFill/>
            </a:ln>
          </p:spPr>
          <p:txBody>
            <a:bodyPr spcFirstLastPara="1" wrap="square" lIns="91425" tIns="91425" rIns="91425" bIns="91425" anchor="b" anchorCtr="0">
              <a:noAutofit/>
            </a:bodyPr>
            <a:lstStyle/>
            <a:p>
              <a:pPr marL="0" lvl="0" indent="0" algn="ctr" rtl="0">
                <a:lnSpc>
                  <a:spcPct val="115000"/>
                </a:lnSpc>
                <a:spcBef>
                  <a:spcPts val="0"/>
                </a:spcBef>
                <a:spcAft>
                  <a:spcPts val="0"/>
                </a:spcAft>
                <a:buNone/>
              </a:pPr>
              <a:r>
                <a:rPr lang="en" sz="1400" b="1" dirty="0">
                  <a:solidFill>
                    <a:srgbClr val="A7291E"/>
                  </a:solidFill>
                  <a:latin typeface="Roboto"/>
                  <a:ea typeface="Roboto"/>
                  <a:cs typeface="Roboto"/>
                  <a:sym typeface="Roboto"/>
                </a:rPr>
                <a:t>4C View</a:t>
              </a:r>
              <a:endParaRPr sz="1400" b="1" dirty="0">
                <a:solidFill>
                  <a:srgbClr val="A7291E"/>
                </a:solidFill>
                <a:latin typeface="Roboto"/>
                <a:ea typeface="Roboto"/>
                <a:cs typeface="Roboto"/>
                <a:sym typeface="Roboto"/>
              </a:endParaRPr>
            </a:p>
            <a:p>
              <a:pPr marL="0" lvl="0" indent="0" algn="ctr" rtl="0">
                <a:lnSpc>
                  <a:spcPct val="115000"/>
                </a:lnSpc>
                <a:spcBef>
                  <a:spcPts val="0"/>
                </a:spcBef>
                <a:spcAft>
                  <a:spcPts val="0"/>
                </a:spcAft>
                <a:buNone/>
              </a:pPr>
              <a:endParaRPr sz="1400" b="1" dirty="0">
                <a:solidFill>
                  <a:srgbClr val="A7291E"/>
                </a:solidFill>
                <a:latin typeface="Roboto"/>
                <a:ea typeface="Roboto"/>
                <a:cs typeface="Roboto"/>
                <a:sym typeface="Roboto"/>
              </a:endParaRPr>
            </a:p>
          </p:txBody>
        </p:sp>
        <p:sp>
          <p:nvSpPr>
            <p:cNvPr id="24" name="Google Shape;84;p14">
              <a:extLst>
                <a:ext uri="{FF2B5EF4-FFF2-40B4-BE49-F238E27FC236}">
                  <a16:creationId xmlns:a16="http://schemas.microsoft.com/office/drawing/2014/main" id="{37C65F7A-BBFE-D7FF-321E-93082D80D820}"/>
                </a:ext>
              </a:extLst>
            </p:cNvPr>
            <p:cNvSpPr txBox="1"/>
            <p:nvPr/>
          </p:nvSpPr>
          <p:spPr>
            <a:xfrm>
              <a:off x="571536" y="3117727"/>
              <a:ext cx="1755000" cy="737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endParaRPr sz="1400">
                <a:solidFill>
                  <a:srgbClr val="A7291E"/>
                </a:solidFill>
                <a:latin typeface="Roboto"/>
                <a:ea typeface="Roboto"/>
                <a:cs typeface="Roboto"/>
                <a:sym typeface="Roboto"/>
              </a:endParaRPr>
            </a:p>
          </p:txBody>
        </p:sp>
      </p:grpSp>
      <p:grpSp>
        <p:nvGrpSpPr>
          <p:cNvPr id="25" name="Google Shape;85;p14">
            <a:extLst>
              <a:ext uri="{FF2B5EF4-FFF2-40B4-BE49-F238E27FC236}">
                <a16:creationId xmlns:a16="http://schemas.microsoft.com/office/drawing/2014/main" id="{FDD8D900-A2BF-61F0-29EE-48DDD6858BFB}"/>
              </a:ext>
            </a:extLst>
          </p:cNvPr>
          <p:cNvGrpSpPr/>
          <p:nvPr/>
        </p:nvGrpSpPr>
        <p:grpSpPr>
          <a:xfrm>
            <a:off x="4402316" y="2244446"/>
            <a:ext cx="2156713" cy="1243068"/>
            <a:chOff x="2699425" y="2125439"/>
            <a:chExt cx="1709100" cy="981886"/>
          </a:xfrm>
        </p:grpSpPr>
        <p:sp>
          <p:nvSpPr>
            <p:cNvPr id="27" name="Google Shape;87;p14">
              <a:extLst>
                <a:ext uri="{FF2B5EF4-FFF2-40B4-BE49-F238E27FC236}">
                  <a16:creationId xmlns:a16="http://schemas.microsoft.com/office/drawing/2014/main" id="{AA077C47-2C9D-8527-5BC8-5785D544121A}"/>
                </a:ext>
              </a:extLst>
            </p:cNvPr>
            <p:cNvSpPr txBox="1"/>
            <p:nvPr/>
          </p:nvSpPr>
          <p:spPr>
            <a:xfrm>
              <a:off x="2699425" y="2660925"/>
              <a:ext cx="1709100" cy="446400"/>
            </a:xfrm>
            <a:prstGeom prst="rect">
              <a:avLst/>
            </a:prstGeom>
            <a:noFill/>
            <a:ln>
              <a:noFill/>
            </a:ln>
          </p:spPr>
          <p:txBody>
            <a:bodyPr spcFirstLastPara="1" wrap="square" lIns="91425" tIns="91425" rIns="91425" bIns="91425" anchor="b" anchorCtr="0">
              <a:noAutofit/>
            </a:bodyPr>
            <a:lstStyle/>
            <a:p>
              <a:pPr marL="0" lvl="0" indent="0" algn="ctr" rtl="0">
                <a:lnSpc>
                  <a:spcPct val="115000"/>
                </a:lnSpc>
                <a:spcBef>
                  <a:spcPts val="0"/>
                </a:spcBef>
                <a:spcAft>
                  <a:spcPts val="0"/>
                </a:spcAft>
                <a:buNone/>
              </a:pPr>
              <a:r>
                <a:rPr lang="en" sz="1400" b="1">
                  <a:solidFill>
                    <a:srgbClr val="A7291E"/>
                  </a:solidFill>
                  <a:latin typeface="Roboto"/>
                  <a:ea typeface="Roboto"/>
                  <a:cs typeface="Roboto"/>
                  <a:sym typeface="Roboto"/>
                </a:rPr>
                <a:t>Outflow Tracts </a:t>
              </a:r>
              <a:endParaRPr sz="1400" b="1">
                <a:solidFill>
                  <a:srgbClr val="A7291E"/>
                </a:solidFill>
                <a:latin typeface="Roboto"/>
                <a:ea typeface="Roboto"/>
                <a:cs typeface="Roboto"/>
                <a:sym typeface="Roboto"/>
              </a:endParaRPr>
            </a:p>
          </p:txBody>
        </p:sp>
        <p:sp>
          <p:nvSpPr>
            <p:cNvPr id="28" name="Google Shape;88;p14">
              <a:extLst>
                <a:ext uri="{FF2B5EF4-FFF2-40B4-BE49-F238E27FC236}">
                  <a16:creationId xmlns:a16="http://schemas.microsoft.com/office/drawing/2014/main" id="{7C4B0DF0-5B64-FEC2-71EE-72E0689431D0}"/>
                </a:ext>
              </a:extLst>
            </p:cNvPr>
            <p:cNvSpPr txBox="1"/>
            <p:nvPr/>
          </p:nvSpPr>
          <p:spPr>
            <a:xfrm>
              <a:off x="3259370" y="2125439"/>
              <a:ext cx="631726" cy="321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1400" b="1" dirty="0">
                  <a:solidFill>
                    <a:srgbClr val="A7291E"/>
                  </a:solidFill>
                  <a:latin typeface="Roboto"/>
                  <a:ea typeface="Roboto"/>
                  <a:cs typeface="Roboto"/>
                  <a:sym typeface="Roboto"/>
                </a:rPr>
                <a:t>2013</a:t>
              </a:r>
              <a:endParaRPr sz="1400" b="1" dirty="0">
                <a:solidFill>
                  <a:srgbClr val="A7291E"/>
                </a:solidFill>
                <a:latin typeface="Roboto"/>
                <a:ea typeface="Roboto"/>
                <a:cs typeface="Roboto"/>
                <a:sym typeface="Roboto"/>
              </a:endParaRPr>
            </a:p>
          </p:txBody>
        </p:sp>
      </p:grpSp>
      <p:grpSp>
        <p:nvGrpSpPr>
          <p:cNvPr id="29" name="Google Shape;89;p14">
            <a:extLst>
              <a:ext uri="{FF2B5EF4-FFF2-40B4-BE49-F238E27FC236}">
                <a16:creationId xmlns:a16="http://schemas.microsoft.com/office/drawing/2014/main" id="{25BD1DB6-5609-14CE-6385-6C6AFE542EC8}"/>
              </a:ext>
            </a:extLst>
          </p:cNvPr>
          <p:cNvGrpSpPr/>
          <p:nvPr/>
        </p:nvGrpSpPr>
        <p:grpSpPr>
          <a:xfrm>
            <a:off x="8492578" y="2260474"/>
            <a:ext cx="2552654" cy="2217255"/>
            <a:chOff x="4597208" y="2138099"/>
            <a:chExt cx="2022866" cy="1751386"/>
          </a:xfrm>
        </p:grpSpPr>
        <p:sp>
          <p:nvSpPr>
            <p:cNvPr id="31" name="Google Shape;91;p14">
              <a:extLst>
                <a:ext uri="{FF2B5EF4-FFF2-40B4-BE49-F238E27FC236}">
                  <a16:creationId xmlns:a16="http://schemas.microsoft.com/office/drawing/2014/main" id="{80793195-A43A-DE86-371D-8F76FF4B8FC0}"/>
                </a:ext>
              </a:extLst>
            </p:cNvPr>
            <p:cNvSpPr txBox="1"/>
            <p:nvPr/>
          </p:nvSpPr>
          <p:spPr>
            <a:xfrm>
              <a:off x="4597208" y="2824801"/>
              <a:ext cx="2022866" cy="446400"/>
            </a:xfrm>
            <a:prstGeom prst="rect">
              <a:avLst/>
            </a:prstGeom>
            <a:noFill/>
            <a:ln>
              <a:noFill/>
            </a:ln>
          </p:spPr>
          <p:txBody>
            <a:bodyPr spcFirstLastPara="1" wrap="square" lIns="91425" tIns="91425" rIns="91425" bIns="91425" anchor="b" anchorCtr="0">
              <a:noAutofit/>
            </a:bodyPr>
            <a:lstStyle/>
            <a:p>
              <a:pPr marL="0" lvl="0" indent="0" algn="ctr" rtl="0">
                <a:lnSpc>
                  <a:spcPct val="115000"/>
                </a:lnSpc>
                <a:spcBef>
                  <a:spcPts val="0"/>
                </a:spcBef>
                <a:spcAft>
                  <a:spcPts val="0"/>
                </a:spcAft>
                <a:buNone/>
              </a:pPr>
              <a:r>
                <a:rPr lang="en" sz="1400" b="1" dirty="0">
                  <a:solidFill>
                    <a:srgbClr val="A7291E"/>
                  </a:solidFill>
                  <a:latin typeface="Roboto"/>
                  <a:ea typeface="Roboto"/>
                  <a:cs typeface="Roboto"/>
                  <a:sym typeface="Roboto"/>
                </a:rPr>
                <a:t>Three Vessel View</a:t>
              </a:r>
              <a:endParaRPr sz="1400" b="1" dirty="0">
                <a:solidFill>
                  <a:srgbClr val="A7291E"/>
                </a:solidFill>
                <a:latin typeface="Roboto"/>
                <a:ea typeface="Roboto"/>
                <a:cs typeface="Roboto"/>
                <a:sym typeface="Roboto"/>
              </a:endParaRPr>
            </a:p>
            <a:p>
              <a:pPr marL="0" lvl="0" indent="0" algn="ctr" rtl="0">
                <a:lnSpc>
                  <a:spcPct val="115000"/>
                </a:lnSpc>
                <a:spcBef>
                  <a:spcPts val="0"/>
                </a:spcBef>
                <a:spcAft>
                  <a:spcPts val="0"/>
                </a:spcAft>
                <a:buNone/>
              </a:pPr>
              <a:r>
                <a:rPr lang="en" sz="1400" b="1" dirty="0">
                  <a:solidFill>
                    <a:srgbClr val="A7291E"/>
                  </a:solidFill>
                  <a:latin typeface="Roboto"/>
                  <a:ea typeface="Roboto"/>
                  <a:cs typeface="Roboto"/>
                  <a:sym typeface="Roboto"/>
                </a:rPr>
                <a:t>Three Vessel Trachea View</a:t>
              </a:r>
              <a:endParaRPr sz="1400" b="1" dirty="0">
                <a:solidFill>
                  <a:srgbClr val="A7291E"/>
                </a:solidFill>
                <a:latin typeface="Roboto"/>
                <a:ea typeface="Roboto"/>
                <a:cs typeface="Roboto"/>
                <a:sym typeface="Roboto"/>
              </a:endParaRPr>
            </a:p>
          </p:txBody>
        </p:sp>
        <p:sp>
          <p:nvSpPr>
            <p:cNvPr id="32" name="Google Shape;92;p14">
              <a:extLst>
                <a:ext uri="{FF2B5EF4-FFF2-40B4-BE49-F238E27FC236}">
                  <a16:creationId xmlns:a16="http://schemas.microsoft.com/office/drawing/2014/main" id="{054F8E10-49D8-152B-986C-1F51960EB679}"/>
                </a:ext>
              </a:extLst>
            </p:cNvPr>
            <p:cNvSpPr txBox="1"/>
            <p:nvPr/>
          </p:nvSpPr>
          <p:spPr>
            <a:xfrm>
              <a:off x="4744257" y="3152085"/>
              <a:ext cx="1709100" cy="737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1400" dirty="0">
                  <a:solidFill>
                    <a:srgbClr val="A7291E"/>
                  </a:solidFill>
                  <a:latin typeface="Roboto"/>
                  <a:ea typeface="Roboto"/>
                  <a:cs typeface="Roboto"/>
                  <a:sym typeface="Roboto"/>
                </a:rPr>
                <a:t>AIUM/ISUOG</a:t>
              </a:r>
              <a:endParaRPr sz="1400" dirty="0">
                <a:solidFill>
                  <a:srgbClr val="A7291E"/>
                </a:solidFill>
                <a:latin typeface="Roboto"/>
                <a:ea typeface="Roboto"/>
                <a:cs typeface="Roboto"/>
                <a:sym typeface="Roboto"/>
              </a:endParaRPr>
            </a:p>
          </p:txBody>
        </p:sp>
        <p:sp>
          <p:nvSpPr>
            <p:cNvPr id="33" name="Google Shape;93;p14">
              <a:extLst>
                <a:ext uri="{FF2B5EF4-FFF2-40B4-BE49-F238E27FC236}">
                  <a16:creationId xmlns:a16="http://schemas.microsoft.com/office/drawing/2014/main" id="{D2C9A842-47D6-098F-FDB1-3FB956DAAA89}"/>
                </a:ext>
              </a:extLst>
            </p:cNvPr>
            <p:cNvSpPr txBox="1"/>
            <p:nvPr/>
          </p:nvSpPr>
          <p:spPr>
            <a:xfrm>
              <a:off x="5203584" y="2138099"/>
              <a:ext cx="857100" cy="321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1400" b="1" dirty="0">
                  <a:solidFill>
                    <a:srgbClr val="A7291E"/>
                  </a:solidFill>
                  <a:latin typeface="Roboto"/>
                  <a:ea typeface="Roboto"/>
                  <a:cs typeface="Roboto"/>
                  <a:sym typeface="Roboto"/>
                </a:rPr>
                <a:t>2019/2023</a:t>
              </a:r>
              <a:endParaRPr sz="1400" b="1" dirty="0">
                <a:solidFill>
                  <a:srgbClr val="A7291E"/>
                </a:solidFill>
                <a:latin typeface="Roboto"/>
                <a:ea typeface="Roboto"/>
                <a:cs typeface="Roboto"/>
                <a:sym typeface="Roboto"/>
              </a:endParaRPr>
            </a:p>
          </p:txBody>
        </p:sp>
      </p:grpSp>
      <p:sp>
        <p:nvSpPr>
          <p:cNvPr id="34" name="Google Shape;94;p14">
            <a:extLst>
              <a:ext uri="{FF2B5EF4-FFF2-40B4-BE49-F238E27FC236}">
                <a16:creationId xmlns:a16="http://schemas.microsoft.com/office/drawing/2014/main" id="{58B998D4-8F40-3C8E-8EB5-DFB1065726E4}"/>
              </a:ext>
            </a:extLst>
          </p:cNvPr>
          <p:cNvSpPr/>
          <p:nvPr/>
        </p:nvSpPr>
        <p:spPr>
          <a:xfrm>
            <a:off x="6509873" y="2399570"/>
            <a:ext cx="2472202" cy="45719"/>
          </a:xfrm>
          <a:prstGeom prst="roundRect">
            <a:avLst>
              <a:gd name="adj" fmla="val 50000"/>
            </a:avLst>
          </a:prstGeom>
          <a:solidFill>
            <a:srgbClr val="A7291E"/>
          </a:solidFill>
          <a:ln w="9525" cap="flat" cmpd="sng">
            <a:solidFill>
              <a:srgbClr val="A729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 name="Google Shape;95;p14">
            <a:extLst>
              <a:ext uri="{FF2B5EF4-FFF2-40B4-BE49-F238E27FC236}">
                <a16:creationId xmlns:a16="http://schemas.microsoft.com/office/drawing/2014/main" id="{9044A3CC-7DE7-6DF6-E6D6-5A4A10567DDB}"/>
              </a:ext>
            </a:extLst>
          </p:cNvPr>
          <p:cNvSpPr txBox="1"/>
          <p:nvPr/>
        </p:nvSpPr>
        <p:spPr>
          <a:xfrm>
            <a:off x="4402184" y="3274814"/>
            <a:ext cx="2156700" cy="933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1400" dirty="0">
                <a:solidFill>
                  <a:srgbClr val="A7291E"/>
                </a:solidFill>
                <a:latin typeface="Roboto"/>
                <a:ea typeface="Roboto"/>
                <a:cs typeface="Roboto"/>
                <a:sym typeface="Roboto"/>
              </a:rPr>
              <a:t>ISUOG</a:t>
            </a:r>
            <a:endParaRPr sz="1400" dirty="0">
              <a:solidFill>
                <a:srgbClr val="A7291E"/>
              </a:solidFill>
              <a:latin typeface="Roboto"/>
              <a:ea typeface="Roboto"/>
              <a:cs typeface="Roboto"/>
              <a:sym typeface="Roboto"/>
            </a:endParaRPr>
          </a:p>
        </p:txBody>
      </p:sp>
      <p:sp>
        <p:nvSpPr>
          <p:cNvPr id="36" name="Google Shape;81;p14">
            <a:extLst>
              <a:ext uri="{FF2B5EF4-FFF2-40B4-BE49-F238E27FC236}">
                <a16:creationId xmlns:a16="http://schemas.microsoft.com/office/drawing/2014/main" id="{92055B35-EBEB-0E17-2A28-2E0E9CDCF7F1}"/>
              </a:ext>
            </a:extLst>
          </p:cNvPr>
          <p:cNvSpPr/>
          <p:nvPr/>
        </p:nvSpPr>
        <p:spPr>
          <a:xfrm>
            <a:off x="4959094" y="1943293"/>
            <a:ext cx="1091222" cy="1075618"/>
          </a:xfrm>
          <a:prstGeom prst="ellipse">
            <a:avLst/>
          </a:prstGeom>
          <a:noFill/>
          <a:ln w="38100" cap="flat" cmpd="sng">
            <a:solidFill>
              <a:srgbClr val="A729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 name="Google Shape;81;p14">
            <a:extLst>
              <a:ext uri="{FF2B5EF4-FFF2-40B4-BE49-F238E27FC236}">
                <a16:creationId xmlns:a16="http://schemas.microsoft.com/office/drawing/2014/main" id="{6E34871A-CEE3-3C4A-2AFA-B9BE68D0A78F}"/>
              </a:ext>
            </a:extLst>
          </p:cNvPr>
          <p:cNvSpPr/>
          <p:nvPr/>
        </p:nvSpPr>
        <p:spPr>
          <a:xfrm>
            <a:off x="9257765" y="1925858"/>
            <a:ext cx="1091222" cy="1075618"/>
          </a:xfrm>
          <a:prstGeom prst="ellipse">
            <a:avLst/>
          </a:prstGeom>
          <a:noFill/>
          <a:ln w="38100" cap="flat" cmpd="sng">
            <a:solidFill>
              <a:srgbClr val="A729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 name="Rectangle 37">
            <a:extLst>
              <a:ext uri="{FF2B5EF4-FFF2-40B4-BE49-F238E27FC236}">
                <a16:creationId xmlns:a16="http://schemas.microsoft.com/office/drawing/2014/main" id="{0A9FFA70-E861-D3CA-2304-4F6AE2B002E8}"/>
              </a:ext>
            </a:extLst>
          </p:cNvPr>
          <p:cNvSpPr/>
          <p:nvPr/>
        </p:nvSpPr>
        <p:spPr>
          <a:xfrm>
            <a:off x="3092249" y="3983213"/>
            <a:ext cx="367269" cy="13193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EC6E594C-B130-6CE7-ECAC-B1912F77E060}"/>
              </a:ext>
            </a:extLst>
          </p:cNvPr>
          <p:cNvSpPr/>
          <p:nvPr/>
        </p:nvSpPr>
        <p:spPr>
          <a:xfrm>
            <a:off x="5223739" y="4032206"/>
            <a:ext cx="119795" cy="13193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910382EC-4917-6F70-1F6B-182E3F48E102}"/>
              </a:ext>
            </a:extLst>
          </p:cNvPr>
          <p:cNvSpPr/>
          <p:nvPr/>
        </p:nvSpPr>
        <p:spPr>
          <a:xfrm>
            <a:off x="7114105" y="3886200"/>
            <a:ext cx="254922" cy="156630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12566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4016" y="398579"/>
            <a:ext cx="8940799" cy="987813"/>
          </a:xfrm>
        </p:spPr>
        <p:txBody>
          <a:bodyPr/>
          <a:lstStyle/>
          <a:p>
            <a:r>
              <a:rPr lang="en-US" b="1" dirty="0">
                <a:latin typeface="+mn-lt"/>
              </a:rPr>
              <a:t>Rates of Prenatal Diagnosis</a:t>
            </a:r>
          </a:p>
        </p:txBody>
      </p:sp>
      <p:sp>
        <p:nvSpPr>
          <p:cNvPr id="3" name="Content Placeholder 2"/>
          <p:cNvSpPr>
            <a:spLocks noGrp="1"/>
          </p:cNvSpPr>
          <p:nvPr>
            <p:ph idx="1"/>
          </p:nvPr>
        </p:nvSpPr>
        <p:spPr>
          <a:xfrm>
            <a:off x="838200" y="1524000"/>
            <a:ext cx="10515600" cy="5334000"/>
          </a:xfrm>
        </p:spPr>
        <p:txBody>
          <a:bodyPr>
            <a:normAutofit/>
          </a:bodyPr>
          <a:lstStyle/>
          <a:p>
            <a:r>
              <a:rPr lang="en-US" sz="2800" dirty="0"/>
              <a:t>Despite the fact that 99% of women giving birth to babies with serious CHD had obstetric ultrasound examinations in the second or third trimester, national rates of prenatal detection remain low</a:t>
            </a:r>
          </a:p>
          <a:p>
            <a:pPr marL="0" indent="0">
              <a:buNone/>
            </a:pPr>
            <a:endParaRPr lang="en-US" sz="2800" dirty="0"/>
          </a:p>
          <a:p>
            <a:pPr marL="0" indent="0">
              <a:buNone/>
            </a:pPr>
            <a:endParaRPr lang="en-US" sz="2800" dirty="0"/>
          </a:p>
          <a:p>
            <a:pPr marL="0" indent="0">
              <a:buNone/>
            </a:pPr>
            <a:r>
              <a:rPr lang="en-US" dirty="0"/>
              <a:t>	</a:t>
            </a:r>
          </a:p>
          <a:p>
            <a:pPr marL="0" indent="0">
              <a:buNone/>
            </a:pPr>
            <a:endParaRPr lang="en-US" sz="2800" dirty="0"/>
          </a:p>
          <a:p>
            <a:pPr marL="0" indent="0">
              <a:buNone/>
            </a:pPr>
            <a:endParaRPr lang="en-US" sz="2800" dirty="0"/>
          </a:p>
          <a:p>
            <a:pPr marL="0" indent="0">
              <a:buNone/>
            </a:pPr>
            <a:endParaRPr lang="en-US" dirty="0"/>
          </a:p>
          <a:p>
            <a:pPr marL="0" indent="0">
              <a:buNone/>
            </a:pPr>
            <a:endParaRPr lang="en-US" sz="2800" dirty="0"/>
          </a:p>
          <a:p>
            <a:pPr marL="0" indent="0">
              <a:buNone/>
            </a:pPr>
            <a:r>
              <a:rPr lang="en-US" sz="1000" dirty="0"/>
              <a:t>			(Quartermain et al. Pediatrics, 2015)</a:t>
            </a:r>
          </a:p>
          <a:p>
            <a:endParaRPr lang="en-US" sz="2800" dirty="0"/>
          </a:p>
        </p:txBody>
      </p:sp>
      <p:pic>
        <p:nvPicPr>
          <p:cNvPr id="5" name="Picture 4">
            <a:extLst>
              <a:ext uri="{FF2B5EF4-FFF2-40B4-BE49-F238E27FC236}">
                <a16:creationId xmlns:a16="http://schemas.microsoft.com/office/drawing/2014/main" id="{7AF6EACF-8E1C-605A-749E-9F50010C9944}"/>
              </a:ext>
            </a:extLst>
          </p:cNvPr>
          <p:cNvPicPr>
            <a:picLocks noChangeAspect="1"/>
          </p:cNvPicPr>
          <p:nvPr/>
        </p:nvPicPr>
        <p:blipFill>
          <a:blip r:embed="rId3"/>
          <a:srcRect b="3286"/>
          <a:stretch/>
        </p:blipFill>
        <p:spPr>
          <a:xfrm>
            <a:off x="3490879" y="2756670"/>
            <a:ext cx="5210241" cy="3542529"/>
          </a:xfrm>
          <a:prstGeom prst="rect">
            <a:avLst/>
          </a:prstGeom>
        </p:spPr>
      </p:pic>
    </p:spTree>
    <p:extLst>
      <p:ext uri="{BB962C8B-B14F-4D97-AF65-F5344CB8AC3E}">
        <p14:creationId xmlns:p14="http://schemas.microsoft.com/office/powerpoint/2010/main" val="39975773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1"/>
          <a:stretch>
            <a:fillRect/>
          </a:stretch>
        </p:blipFill>
        <p:spPr>
          <a:xfrm>
            <a:off x="1640475" y="1501609"/>
            <a:ext cx="4521200" cy="5016500"/>
          </a:xfrm>
          <a:prstGeom prst="rect">
            <a:avLst/>
          </a:prstGeom>
        </p:spPr>
      </p:pic>
      <p:sp>
        <p:nvSpPr>
          <p:cNvPr id="5" name="TextBox 4"/>
          <p:cNvSpPr txBox="1"/>
          <p:nvPr/>
        </p:nvSpPr>
        <p:spPr>
          <a:xfrm>
            <a:off x="4708983" y="2170399"/>
            <a:ext cx="1030800" cy="584775"/>
          </a:xfrm>
          <a:prstGeom prst="rect">
            <a:avLst/>
          </a:prstGeom>
          <a:noFill/>
        </p:spPr>
        <p:txBody>
          <a:bodyPr wrap="square" rtlCol="0">
            <a:spAutoFit/>
          </a:bodyPr>
          <a:lstStyle/>
          <a:p>
            <a:r>
              <a:rPr lang="en-US" sz="3200" b="1" dirty="0">
                <a:solidFill>
                  <a:srgbClr val="C00000"/>
                </a:solidFill>
              </a:rPr>
              <a:t>56%</a:t>
            </a:r>
          </a:p>
        </p:txBody>
      </p:sp>
      <p:sp>
        <p:nvSpPr>
          <p:cNvPr id="6" name="TextBox 5"/>
          <p:cNvSpPr txBox="1"/>
          <p:nvPr/>
        </p:nvSpPr>
        <p:spPr>
          <a:xfrm>
            <a:off x="2998215" y="2184167"/>
            <a:ext cx="1083004" cy="584775"/>
          </a:xfrm>
          <a:prstGeom prst="rect">
            <a:avLst/>
          </a:prstGeom>
          <a:noFill/>
        </p:spPr>
        <p:txBody>
          <a:bodyPr wrap="square" rtlCol="0">
            <a:spAutoFit/>
          </a:bodyPr>
          <a:lstStyle/>
          <a:p>
            <a:r>
              <a:rPr lang="en-US" sz="3200" dirty="0">
                <a:solidFill>
                  <a:srgbClr val="C00000"/>
                </a:solidFill>
              </a:rPr>
              <a:t>32%</a:t>
            </a:r>
          </a:p>
        </p:txBody>
      </p:sp>
      <p:sp>
        <p:nvSpPr>
          <p:cNvPr id="3" name="Oval 2"/>
          <p:cNvSpPr/>
          <p:nvPr/>
        </p:nvSpPr>
        <p:spPr>
          <a:xfrm rot="19673797">
            <a:off x="1395978" y="4872711"/>
            <a:ext cx="2999993" cy="1286477"/>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f LTGA A4Cb">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12"/>
          <a:srcRect l="9591" t="13033" r="8233" b="12848"/>
          <a:stretch/>
        </p:blipFill>
        <p:spPr>
          <a:xfrm>
            <a:off x="9751553" y="4192144"/>
            <a:ext cx="2374051" cy="2231726"/>
          </a:xfrm>
          <a:prstGeom prst="rect">
            <a:avLst/>
          </a:prstGeom>
        </p:spPr>
      </p:pic>
      <p:pic>
        <p:nvPicPr>
          <p:cNvPr id="7" name="f AVC2 A4C">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13"/>
          <a:srcRect l="12120" t="2506" r="23056" b="10865"/>
          <a:stretch/>
        </p:blipFill>
        <p:spPr>
          <a:xfrm>
            <a:off x="7036385" y="1323515"/>
            <a:ext cx="2255622" cy="2434495"/>
          </a:xfrm>
          <a:prstGeom prst="rect">
            <a:avLst/>
          </a:prstGeom>
        </p:spPr>
      </p:pic>
      <p:pic>
        <p:nvPicPr>
          <p:cNvPr id="8" name="f Tri Atresia A4C">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rotWithShape="1">
          <a:blip r:embed="rId14"/>
          <a:srcRect l="16497" t="6805" r="8706" b="5026"/>
          <a:stretch/>
        </p:blipFill>
        <p:spPr>
          <a:xfrm>
            <a:off x="9680376" y="1322761"/>
            <a:ext cx="2380652" cy="2518793"/>
          </a:xfrm>
          <a:prstGeom prst="rect">
            <a:avLst/>
          </a:prstGeom>
        </p:spPr>
      </p:pic>
      <p:sp>
        <p:nvSpPr>
          <p:cNvPr id="9" name="TextBox 8"/>
          <p:cNvSpPr txBox="1"/>
          <p:nvPr/>
        </p:nvSpPr>
        <p:spPr>
          <a:xfrm>
            <a:off x="9680376" y="3437743"/>
            <a:ext cx="2398856" cy="400110"/>
          </a:xfrm>
          <a:prstGeom prst="rect">
            <a:avLst/>
          </a:prstGeom>
          <a:solidFill>
            <a:schemeClr val="bg1"/>
          </a:solidFill>
        </p:spPr>
        <p:txBody>
          <a:bodyPr wrap="square" rtlCol="0">
            <a:spAutoFit/>
          </a:bodyPr>
          <a:lstStyle/>
          <a:p>
            <a:pPr algn="ctr"/>
            <a:r>
              <a:rPr lang="en-US" sz="2000" dirty="0"/>
              <a:t>Tricuspid Atresia</a:t>
            </a:r>
          </a:p>
        </p:txBody>
      </p:sp>
      <p:sp>
        <p:nvSpPr>
          <p:cNvPr id="11" name="TextBox 10"/>
          <p:cNvSpPr txBox="1"/>
          <p:nvPr/>
        </p:nvSpPr>
        <p:spPr>
          <a:xfrm>
            <a:off x="7036385" y="3523504"/>
            <a:ext cx="2255622" cy="400110"/>
          </a:xfrm>
          <a:prstGeom prst="rect">
            <a:avLst/>
          </a:prstGeom>
          <a:solidFill>
            <a:schemeClr val="bg1"/>
          </a:solidFill>
        </p:spPr>
        <p:txBody>
          <a:bodyPr wrap="square" rtlCol="0">
            <a:spAutoFit/>
          </a:bodyPr>
          <a:lstStyle/>
          <a:p>
            <a:pPr algn="ctr"/>
            <a:r>
              <a:rPr lang="en-US" sz="2000" dirty="0"/>
              <a:t>AV Canal Defect</a:t>
            </a:r>
          </a:p>
        </p:txBody>
      </p:sp>
      <p:sp>
        <p:nvSpPr>
          <p:cNvPr id="13" name="TextBox 12"/>
          <p:cNvSpPr txBox="1"/>
          <p:nvPr/>
        </p:nvSpPr>
        <p:spPr>
          <a:xfrm>
            <a:off x="9732189" y="6249397"/>
            <a:ext cx="2459811" cy="400110"/>
          </a:xfrm>
          <a:prstGeom prst="rect">
            <a:avLst/>
          </a:prstGeom>
          <a:solidFill>
            <a:schemeClr val="bg1"/>
          </a:solidFill>
        </p:spPr>
        <p:txBody>
          <a:bodyPr wrap="square" rtlCol="0">
            <a:spAutoFit/>
          </a:bodyPr>
          <a:lstStyle/>
          <a:p>
            <a:pPr algn="ctr"/>
            <a:r>
              <a:rPr lang="en-US" sz="2000" dirty="0"/>
              <a:t>Cc - TGA</a:t>
            </a:r>
          </a:p>
        </p:txBody>
      </p:sp>
      <p:pic>
        <p:nvPicPr>
          <p:cNvPr id="14" name="f TOF PA 31wk LVOT2">
            <a:hlinkClick r:id="" action="ppaction://media"/>
            <a:extLst>
              <a:ext uri="{FF2B5EF4-FFF2-40B4-BE49-F238E27FC236}">
                <a16:creationId xmlns:a16="http://schemas.microsoft.com/office/drawing/2014/main" id="{0AD70591-FA1D-94BD-BE8D-ABA5C93A98D5}"/>
              </a:ext>
            </a:extLst>
          </p:cNvPr>
          <p:cNvPicPr>
            <a:picLocks noChangeAspect="1"/>
          </p:cNvPicPr>
          <p:nvPr>
            <a:videoFile r:link="rId8"/>
            <p:extLst>
              <p:ext uri="{DAA4B4D4-6D71-4841-9C94-3DE7FCFB9230}">
                <p14:media xmlns:p14="http://schemas.microsoft.com/office/powerpoint/2010/main" r:embed="rId7"/>
              </p:ext>
            </p:extLst>
          </p:nvPr>
        </p:nvPicPr>
        <p:blipFill>
          <a:blip r:embed="rId15"/>
          <a:srcRect l="3010" t="6835" r="4863" b="18309"/>
          <a:stretch/>
        </p:blipFill>
        <p:spPr>
          <a:xfrm>
            <a:off x="7072868" y="4173897"/>
            <a:ext cx="2267359" cy="2052853"/>
          </a:xfrm>
          <a:prstGeom prst="rect">
            <a:avLst/>
          </a:prstGeom>
        </p:spPr>
      </p:pic>
      <p:sp>
        <p:nvSpPr>
          <p:cNvPr id="16" name="TextBox 15">
            <a:extLst>
              <a:ext uri="{FF2B5EF4-FFF2-40B4-BE49-F238E27FC236}">
                <a16:creationId xmlns:a16="http://schemas.microsoft.com/office/drawing/2014/main" id="{86E7FE05-E06A-93C7-4818-F9EDB663A079}"/>
              </a:ext>
            </a:extLst>
          </p:cNvPr>
          <p:cNvSpPr txBox="1"/>
          <p:nvPr/>
        </p:nvSpPr>
        <p:spPr>
          <a:xfrm>
            <a:off x="7068104" y="6216233"/>
            <a:ext cx="2252759" cy="400110"/>
          </a:xfrm>
          <a:prstGeom prst="rect">
            <a:avLst/>
          </a:prstGeom>
          <a:solidFill>
            <a:schemeClr val="bg1"/>
          </a:solidFill>
        </p:spPr>
        <p:txBody>
          <a:bodyPr wrap="square" rtlCol="0">
            <a:spAutoFit/>
          </a:bodyPr>
          <a:lstStyle/>
          <a:p>
            <a:pPr algn="ctr"/>
            <a:r>
              <a:rPr lang="en-US" sz="2000" dirty="0"/>
              <a:t>TOF</a:t>
            </a:r>
          </a:p>
        </p:txBody>
      </p:sp>
      <p:sp>
        <p:nvSpPr>
          <p:cNvPr id="17" name="Title 1">
            <a:extLst>
              <a:ext uri="{FF2B5EF4-FFF2-40B4-BE49-F238E27FC236}">
                <a16:creationId xmlns:a16="http://schemas.microsoft.com/office/drawing/2014/main" id="{5C8DA112-3F2A-A67C-F19B-6C5596BD538A}"/>
              </a:ext>
            </a:extLst>
          </p:cNvPr>
          <p:cNvSpPr>
            <a:spLocks noGrp="1"/>
          </p:cNvSpPr>
          <p:nvPr>
            <p:ph type="title"/>
          </p:nvPr>
        </p:nvSpPr>
        <p:spPr>
          <a:xfrm>
            <a:off x="2597705" y="208493"/>
            <a:ext cx="6742522" cy="1293116"/>
          </a:xfrm>
        </p:spPr>
        <p:txBody>
          <a:bodyPr>
            <a:normAutofit/>
          </a:bodyPr>
          <a:lstStyle/>
          <a:p>
            <a:r>
              <a:rPr lang="en-US" b="1" dirty="0">
                <a:latin typeface="+mn-lt"/>
              </a:rPr>
              <a:t>Rates of Prenatal Diagnosis</a:t>
            </a:r>
          </a:p>
        </p:txBody>
      </p:sp>
    </p:spTree>
    <p:extLst>
      <p:ext uri="{BB962C8B-B14F-4D97-AF65-F5344CB8AC3E}">
        <p14:creationId xmlns:p14="http://schemas.microsoft.com/office/powerpoint/2010/main" val="1847000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par>
                          <p:cTn id="13" fill="hold">
                            <p:stCondLst>
                              <p:cond delay="500"/>
                            </p:stCondLst>
                            <p:childTnLst>
                              <p:par>
                                <p:cTn id="14" presetID="6" presetClass="entr" presetSubtype="32" fill="hold" nodeType="afterEffect">
                                  <p:stCondLst>
                                    <p:cond delay="1500"/>
                                  </p:stCondLst>
                                  <p:childTnLst>
                                    <p:set>
                                      <p:cBhvr>
                                        <p:cTn id="15" dur="1" fill="hold">
                                          <p:stCondLst>
                                            <p:cond delay="0"/>
                                          </p:stCondLst>
                                        </p:cTn>
                                        <p:tgtEl>
                                          <p:spTgt spid="8"/>
                                        </p:tgtEl>
                                        <p:attrNameLst>
                                          <p:attrName>style.visibility</p:attrName>
                                        </p:attrNameLst>
                                      </p:cBhvr>
                                      <p:to>
                                        <p:strVal val="visible"/>
                                      </p:to>
                                    </p:set>
                                    <p:animEffect transition="in" filter="circle(out)">
                                      <p:cBhvr>
                                        <p:cTn id="16" dur="1000"/>
                                        <p:tgtEl>
                                          <p:spTgt spid="8"/>
                                        </p:tgtEl>
                                      </p:cBhvr>
                                    </p:animEffect>
                                  </p:childTnLst>
                                </p:cTn>
                              </p:par>
                              <p:par>
                                <p:cTn id="17" presetID="1" presetClass="mediacall" presetSubtype="0" fill="hold" nodeType="withEffect">
                                  <p:stCondLst>
                                    <p:cond delay="0"/>
                                  </p:stCondLst>
                                  <p:childTnLst>
                                    <p:cmd type="call" cmd="playFrom(0.0)">
                                      <p:cBhvr>
                                        <p:cTn id="18" dur="2135" fill="hold"/>
                                        <p:tgtEl>
                                          <p:spTgt spid="8"/>
                                        </p:tgtEl>
                                      </p:cBhvr>
                                    </p:cmd>
                                  </p:childTnLst>
                                </p:cTn>
                              </p:par>
                              <p:par>
                                <p:cTn id="19" presetID="16" presetClass="entr" presetSubtype="37"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outVertical)">
                                      <p:cBhvr>
                                        <p:cTn id="21" dur="500"/>
                                        <p:tgtEl>
                                          <p:spTgt spid="9"/>
                                        </p:tgtEl>
                                      </p:cBhvr>
                                    </p:animEffect>
                                  </p:childTnLst>
                                </p:cTn>
                              </p:par>
                            </p:childTnLst>
                          </p:cTn>
                        </p:par>
                        <p:par>
                          <p:cTn id="22" fill="hold">
                            <p:stCondLst>
                              <p:cond delay="3000"/>
                            </p:stCondLst>
                            <p:childTnLst>
                              <p:par>
                                <p:cTn id="23" presetID="6" presetClass="entr" presetSubtype="32"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circle(out)">
                                      <p:cBhvr>
                                        <p:cTn id="25" dur="1000"/>
                                        <p:tgtEl>
                                          <p:spTgt spid="7"/>
                                        </p:tgtEl>
                                      </p:cBhvr>
                                    </p:animEffect>
                                  </p:childTnLst>
                                </p:cTn>
                              </p:par>
                              <p:par>
                                <p:cTn id="26" presetID="1" presetClass="mediacall" presetSubtype="0" fill="hold" nodeType="withEffect">
                                  <p:stCondLst>
                                    <p:cond delay="0"/>
                                  </p:stCondLst>
                                  <p:childTnLst>
                                    <p:cmd type="call" cmd="playFrom(0.0)">
                                      <p:cBhvr>
                                        <p:cTn id="27" dur="2043" fill="hold"/>
                                        <p:tgtEl>
                                          <p:spTgt spid="7"/>
                                        </p:tgtEl>
                                      </p:cBhvr>
                                    </p:cmd>
                                  </p:childTnLst>
                                </p:cTn>
                              </p:par>
                              <p:par>
                                <p:cTn id="28" presetID="16" presetClass="entr" presetSubtype="37"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outVertical)">
                                      <p:cBhvr>
                                        <p:cTn id="30" dur="500"/>
                                        <p:tgtEl>
                                          <p:spTgt spid="11"/>
                                        </p:tgtEl>
                                      </p:cBhvr>
                                    </p:animEffect>
                                  </p:childTnLst>
                                </p:cTn>
                              </p:par>
                            </p:childTnLst>
                          </p:cTn>
                        </p:par>
                        <p:par>
                          <p:cTn id="31" fill="hold">
                            <p:stCondLst>
                              <p:cond delay="5043"/>
                            </p:stCondLst>
                            <p:childTnLst>
                              <p:par>
                                <p:cTn id="32" presetID="6" presetClass="entr" presetSubtype="32" fill="hold" nodeType="after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circle(out)">
                                      <p:cBhvr>
                                        <p:cTn id="34" dur="1000"/>
                                        <p:tgtEl>
                                          <p:spTgt spid="2"/>
                                        </p:tgtEl>
                                      </p:cBhvr>
                                    </p:animEffect>
                                  </p:childTnLst>
                                </p:cTn>
                              </p:par>
                              <p:par>
                                <p:cTn id="35" presetID="1" presetClass="mediacall" presetSubtype="0" fill="hold" nodeType="withEffect">
                                  <p:stCondLst>
                                    <p:cond delay="0"/>
                                  </p:stCondLst>
                                  <p:childTnLst>
                                    <p:cmd type="call" cmd="playFrom(0.0)">
                                      <p:cBhvr>
                                        <p:cTn id="36" dur="1036" fill="hold"/>
                                        <p:tgtEl>
                                          <p:spTgt spid="2"/>
                                        </p:tgtEl>
                                      </p:cBhvr>
                                    </p:cmd>
                                  </p:childTnLst>
                                </p:cTn>
                              </p:par>
                              <p:par>
                                <p:cTn id="37" presetID="16" presetClass="entr" presetSubtype="37"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barn(outVertical)">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55" presetClass="entr" presetSubtype="0" fill="hold" grpId="0" nodeType="clickEffect">
                                  <p:stCondLst>
                                    <p:cond delay="0"/>
                                  </p:stCondLst>
                                  <p:childTnLst>
                                    <p:set>
                                      <p:cBhvr>
                                        <p:cTn id="43" dur="1" fill="hold">
                                          <p:stCondLst>
                                            <p:cond delay="0"/>
                                          </p:stCondLst>
                                        </p:cTn>
                                        <p:tgtEl>
                                          <p:spTgt spid="3"/>
                                        </p:tgtEl>
                                        <p:attrNameLst>
                                          <p:attrName>style.visibility</p:attrName>
                                        </p:attrNameLst>
                                      </p:cBhvr>
                                      <p:to>
                                        <p:strVal val="visible"/>
                                      </p:to>
                                    </p:set>
                                    <p:anim calcmode="lin" valueType="num">
                                      <p:cBhvr>
                                        <p:cTn id="44" dur="500" fill="hold"/>
                                        <p:tgtEl>
                                          <p:spTgt spid="3"/>
                                        </p:tgtEl>
                                        <p:attrNameLst>
                                          <p:attrName>ppt_w</p:attrName>
                                        </p:attrNameLst>
                                      </p:cBhvr>
                                      <p:tavLst>
                                        <p:tav tm="0">
                                          <p:val>
                                            <p:strVal val="#ppt_w*0.70"/>
                                          </p:val>
                                        </p:tav>
                                        <p:tav tm="100000">
                                          <p:val>
                                            <p:strVal val="#ppt_w"/>
                                          </p:val>
                                        </p:tav>
                                      </p:tavLst>
                                    </p:anim>
                                    <p:anim calcmode="lin" valueType="num">
                                      <p:cBhvr>
                                        <p:cTn id="45" dur="500" fill="hold"/>
                                        <p:tgtEl>
                                          <p:spTgt spid="3"/>
                                        </p:tgtEl>
                                        <p:attrNameLst>
                                          <p:attrName>ppt_h</p:attrName>
                                        </p:attrNameLst>
                                      </p:cBhvr>
                                      <p:tavLst>
                                        <p:tav tm="0">
                                          <p:val>
                                            <p:strVal val="#ppt_h"/>
                                          </p:val>
                                        </p:tav>
                                        <p:tav tm="100000">
                                          <p:val>
                                            <p:strVal val="#ppt_h"/>
                                          </p:val>
                                        </p:tav>
                                      </p:tavLst>
                                    </p:anim>
                                    <p:animEffect transition="in" filter="fade">
                                      <p:cBhvr>
                                        <p:cTn id="46" dur="500"/>
                                        <p:tgtEl>
                                          <p:spTgt spid="3"/>
                                        </p:tgtEl>
                                      </p:cBhvr>
                                    </p:animEffect>
                                  </p:childTnLst>
                                </p:cTn>
                              </p:par>
                              <p:par>
                                <p:cTn id="47" presetID="0" presetClass="path" presetSubtype="0" accel="50000" decel="50000" fill="hold" grpId="1" nodeType="withEffect">
                                  <p:stCondLst>
                                    <p:cond delay="0"/>
                                  </p:stCondLst>
                                  <p:childTnLst>
                                    <p:animMotion origin="layout" path="M -0.00695 -0.00116 L 0.2125 -0.00116 " pathEditMode="relative" rAng="0" ptsTypes="AA">
                                      <p:cBhvr>
                                        <p:cTn id="48" dur="2000" fill="hold"/>
                                        <p:tgtEl>
                                          <p:spTgt spid="11"/>
                                        </p:tgtEl>
                                        <p:attrNameLst>
                                          <p:attrName>ppt_x</p:attrName>
                                          <p:attrName>ppt_y</p:attrName>
                                        </p:attrNameLst>
                                      </p:cBhvr>
                                      <p:rCtr x="10972" y="0"/>
                                    </p:animMotion>
                                  </p:childTnLst>
                                </p:cTn>
                              </p:par>
                              <p:par>
                                <p:cTn id="49" presetID="0" presetClass="path" presetSubtype="0" accel="50000" decel="50000" fill="hold" nodeType="withEffect">
                                  <p:stCondLst>
                                    <p:cond delay="0"/>
                                  </p:stCondLst>
                                  <p:childTnLst>
                                    <p:animMotion origin="layout" path="M -0.00781 0.00417 L 0.21163 0.00417 " pathEditMode="relative" rAng="0" ptsTypes="AA">
                                      <p:cBhvr>
                                        <p:cTn id="50" dur="2000" fill="hold"/>
                                        <p:tgtEl>
                                          <p:spTgt spid="7"/>
                                        </p:tgtEl>
                                        <p:attrNameLst>
                                          <p:attrName>ppt_x</p:attrName>
                                          <p:attrName>ppt_y</p:attrName>
                                        </p:attrNameLst>
                                      </p:cBhvr>
                                      <p:rCtr x="10972" y="0"/>
                                    </p:animMotion>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grpId="0" nodeType="click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dissolve">
                                      <p:cBhvr>
                                        <p:cTn id="55" dur="500"/>
                                        <p:tgtEl>
                                          <p:spTgt spid="6"/>
                                        </p:tgtEl>
                                      </p:cBhvr>
                                    </p:animEffect>
                                  </p:childTnLst>
                                </p:cTn>
                              </p:par>
                            </p:childTnLst>
                          </p:cTn>
                        </p:par>
                        <p:par>
                          <p:cTn id="56" fill="hold">
                            <p:stCondLst>
                              <p:cond delay="500"/>
                            </p:stCondLst>
                            <p:childTnLst>
                              <p:par>
                                <p:cTn id="57" presetID="6" presetClass="entr" presetSubtype="32" fill="hold" nodeType="after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circle(out)">
                                      <p:cBhvr>
                                        <p:cTn id="59" dur="1000"/>
                                        <p:tgtEl>
                                          <p:spTgt spid="14"/>
                                        </p:tgtEl>
                                      </p:cBhvr>
                                    </p:animEffect>
                                  </p:childTnLst>
                                </p:cTn>
                              </p:par>
                              <p:par>
                                <p:cTn id="60" presetID="1" presetClass="mediacall" presetSubtype="0" fill="hold" nodeType="withEffect">
                                  <p:stCondLst>
                                    <p:cond delay="0"/>
                                  </p:stCondLst>
                                  <p:childTnLst>
                                    <p:cmd type="call" cmd="playFrom(0.0)">
                                      <p:cBhvr>
                                        <p:cTn id="61" dur="2900" fill="hold"/>
                                        <p:tgtEl>
                                          <p:spTgt spid="14"/>
                                        </p:tgtEl>
                                      </p:cBhvr>
                                    </p:cmd>
                                  </p:childTnLst>
                                </p:cTn>
                              </p:par>
                              <p:par>
                                <p:cTn id="62" presetID="16" presetClass="entr" presetSubtype="37" fill="hold" grpId="0" nodeType="with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barn(outVertical)">
                                      <p:cBhvr>
                                        <p:cTn id="6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65" repeatCount="indefinite" fill="hold" display="0">
                  <p:stCondLst>
                    <p:cond delay="indefinite"/>
                  </p:stCondLst>
                </p:cTn>
                <p:tgtEl>
                  <p:spTgt spid="7"/>
                </p:tgtEl>
              </p:cMediaNode>
            </p:video>
            <p:video>
              <p:cMediaNode vol="80000">
                <p:cTn id="66" repeatCount="indefinite" fill="hold" display="0">
                  <p:stCondLst>
                    <p:cond delay="indefinite"/>
                  </p:stCondLst>
                </p:cTn>
                <p:tgtEl>
                  <p:spTgt spid="2"/>
                </p:tgtEl>
              </p:cMediaNode>
            </p:video>
            <p:video>
              <p:cMediaNode vol="80000">
                <p:cTn id="67" repeatCount="indefinite" fill="hold" display="0">
                  <p:stCondLst>
                    <p:cond delay="indefinite"/>
                  </p:stCondLst>
                </p:cTn>
                <p:tgtEl>
                  <p:spTgt spid="8"/>
                </p:tgtEl>
              </p:cMediaNode>
            </p:video>
            <p:video>
              <p:cMediaNode vol="80000">
                <p:cTn id="68" repeatCount="indefinite" fill="hold" display="0">
                  <p:stCondLst>
                    <p:cond delay="indefinite"/>
                  </p:stCondLst>
                </p:cTn>
                <p:tgtEl>
                  <p:spTgt spid="14"/>
                </p:tgtEl>
              </p:cMediaNode>
            </p:video>
          </p:childTnLst>
        </p:cTn>
      </p:par>
    </p:tnLst>
    <p:bldLst>
      <p:bldP spid="5" grpId="0"/>
      <p:bldP spid="6" grpId="0"/>
      <p:bldP spid="3" grpId="0" animBg="1"/>
      <p:bldP spid="9" grpId="0" animBg="1"/>
      <p:bldP spid="11" grpId="0" animBg="1"/>
      <p:bldP spid="11" grpId="1" animBg="1"/>
      <p:bldP spid="13" grpId="0" animBg="1"/>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a:extLst>
              <a:ext uri="{FF2B5EF4-FFF2-40B4-BE49-F238E27FC236}">
                <a16:creationId xmlns:a16="http://schemas.microsoft.com/office/drawing/2014/main" id="{1A31603E-65FC-7647-1898-16D26C57A64B}"/>
              </a:ext>
            </a:extLst>
          </p:cNvPr>
          <p:cNvSpPr/>
          <p:nvPr/>
        </p:nvSpPr>
        <p:spPr>
          <a:xfrm>
            <a:off x="9164773" y="664786"/>
            <a:ext cx="2262353" cy="5779802"/>
          </a:xfrm>
          <a:prstGeom prst="roundRect">
            <a:avLst>
              <a:gd name="adj" fmla="val 7572"/>
            </a:avLst>
          </a:prstGeom>
          <a:solidFill>
            <a:srgbClr val="EE174F"/>
          </a:solidFill>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endParaRPr lang="en-US" dirty="0"/>
          </a:p>
          <a:p>
            <a:pPr algn="ctr"/>
            <a:r>
              <a:rPr lang="en-US" b="1" dirty="0">
                <a:solidFill>
                  <a:schemeClr val="bg1"/>
                </a:solidFill>
              </a:rPr>
              <a:t>ABNORMAL</a:t>
            </a:r>
          </a:p>
          <a:p>
            <a:pPr algn="ctr"/>
            <a:r>
              <a:rPr lang="en-US" b="1" dirty="0">
                <a:solidFill>
                  <a:schemeClr val="bg1"/>
                </a:solidFill>
              </a:rPr>
              <a:t>Three Vessel View</a:t>
            </a:r>
          </a:p>
        </p:txBody>
      </p:sp>
      <p:sp>
        <p:nvSpPr>
          <p:cNvPr id="15" name="Rounded Rectangle 14">
            <a:extLst>
              <a:ext uri="{FF2B5EF4-FFF2-40B4-BE49-F238E27FC236}">
                <a16:creationId xmlns:a16="http://schemas.microsoft.com/office/drawing/2014/main" id="{F2459A90-60A1-749D-B925-0E22F0E7F838}"/>
              </a:ext>
            </a:extLst>
          </p:cNvPr>
          <p:cNvSpPr/>
          <p:nvPr/>
        </p:nvSpPr>
        <p:spPr>
          <a:xfrm>
            <a:off x="4681388" y="664786"/>
            <a:ext cx="4483384" cy="5779802"/>
          </a:xfrm>
          <a:prstGeom prst="roundRect">
            <a:avLst>
              <a:gd name="adj" fmla="val 7572"/>
            </a:avLst>
          </a:prstGeom>
          <a:solidFill>
            <a:srgbClr val="EE174F"/>
          </a:solidFill>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endParaRPr lang="en-US" dirty="0"/>
          </a:p>
          <a:p>
            <a:pPr algn="ctr"/>
            <a:r>
              <a:rPr lang="en-US" b="1" dirty="0">
                <a:solidFill>
                  <a:schemeClr val="bg1"/>
                </a:solidFill>
              </a:rPr>
              <a:t>ABNORMAL</a:t>
            </a:r>
          </a:p>
          <a:p>
            <a:pPr algn="ctr"/>
            <a:r>
              <a:rPr lang="en-US" b="1" dirty="0">
                <a:solidFill>
                  <a:schemeClr val="bg1"/>
                </a:solidFill>
              </a:rPr>
              <a:t>Outflow Tracts</a:t>
            </a:r>
          </a:p>
        </p:txBody>
      </p:sp>
      <p:sp>
        <p:nvSpPr>
          <p:cNvPr id="5" name="Rounded Rectangle 4">
            <a:extLst>
              <a:ext uri="{FF2B5EF4-FFF2-40B4-BE49-F238E27FC236}">
                <a16:creationId xmlns:a16="http://schemas.microsoft.com/office/drawing/2014/main" id="{836CD423-9E5A-76D4-81A2-2356D2DE4237}"/>
              </a:ext>
            </a:extLst>
          </p:cNvPr>
          <p:cNvSpPr/>
          <p:nvPr/>
        </p:nvSpPr>
        <p:spPr>
          <a:xfrm>
            <a:off x="2572990" y="664786"/>
            <a:ext cx="2041745" cy="5779802"/>
          </a:xfrm>
          <a:prstGeom prst="roundRect">
            <a:avLst/>
          </a:prstGeom>
          <a:solidFill>
            <a:srgbClr val="9FEDF6"/>
          </a:solidFill>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r>
              <a:rPr lang="en-US" b="1" dirty="0">
                <a:solidFill>
                  <a:schemeClr val="tx1"/>
                </a:solidFill>
              </a:rPr>
              <a:t>Normal appearing</a:t>
            </a:r>
          </a:p>
          <a:p>
            <a:pPr algn="ctr"/>
            <a:r>
              <a:rPr lang="en-US" b="1" dirty="0">
                <a:solidFill>
                  <a:schemeClr val="tx1"/>
                </a:solidFill>
              </a:rPr>
              <a:t>4 Chamber View</a:t>
            </a:r>
          </a:p>
        </p:txBody>
      </p:sp>
      <p:pic>
        <p:nvPicPr>
          <p:cNvPr id="3" name="f DTGA A4C_2">
            <a:hlinkClick r:id="" action="ppaction://media"/>
            <a:extLst>
              <a:ext uri="{FF2B5EF4-FFF2-40B4-BE49-F238E27FC236}">
                <a16:creationId xmlns:a16="http://schemas.microsoft.com/office/drawing/2014/main" id="{B0B6315C-C62D-FDCD-8C5D-F7E1CDCAF036}"/>
              </a:ext>
            </a:extLst>
          </p:cNvPr>
          <p:cNvPicPr>
            <a:picLocks noChangeAspect="1"/>
          </p:cNvPicPr>
          <p:nvPr>
            <a:videoFile r:link="rId2"/>
            <p:extLst>
              <p:ext uri="{DAA4B4D4-6D71-4841-9C94-3DE7FCFB9230}">
                <p14:media xmlns:p14="http://schemas.microsoft.com/office/powerpoint/2010/main" r:embed="rId1"/>
              </p:ext>
            </p:extLst>
          </p:nvPr>
        </p:nvPicPr>
        <p:blipFill>
          <a:blip r:embed="rId19"/>
          <a:srcRect l="6275" r="10135" b="8016"/>
          <a:stretch/>
        </p:blipFill>
        <p:spPr>
          <a:xfrm>
            <a:off x="2675104" y="1821985"/>
            <a:ext cx="1816274" cy="1853654"/>
          </a:xfrm>
          <a:prstGeom prst="rect">
            <a:avLst/>
          </a:prstGeom>
        </p:spPr>
      </p:pic>
      <p:pic>
        <p:nvPicPr>
          <p:cNvPr id="7" name="f DTGA PLAx">
            <a:hlinkClick r:id="" action="ppaction://media"/>
            <a:extLst>
              <a:ext uri="{FF2B5EF4-FFF2-40B4-BE49-F238E27FC236}">
                <a16:creationId xmlns:a16="http://schemas.microsoft.com/office/drawing/2014/main" id="{3ADA7778-D272-34F2-310B-4FC76F24A4E4}"/>
              </a:ext>
            </a:extLst>
          </p:cNvPr>
          <p:cNvPicPr>
            <a:picLocks noChangeAspect="1"/>
          </p:cNvPicPr>
          <p:nvPr>
            <a:videoFile r:link="rId4"/>
            <p:extLst>
              <p:ext uri="{DAA4B4D4-6D71-4841-9C94-3DE7FCFB9230}">
                <p14:media xmlns:p14="http://schemas.microsoft.com/office/powerpoint/2010/main" r:embed="rId3"/>
              </p:ext>
            </p:extLst>
          </p:nvPr>
        </p:nvPicPr>
        <p:blipFill>
          <a:blip r:embed="rId20"/>
          <a:stretch>
            <a:fillRect/>
          </a:stretch>
        </p:blipFill>
        <p:spPr>
          <a:xfrm>
            <a:off x="4815148" y="1872437"/>
            <a:ext cx="1981018" cy="1803202"/>
          </a:xfrm>
          <a:prstGeom prst="rect">
            <a:avLst/>
          </a:prstGeom>
        </p:spPr>
      </p:pic>
      <p:pic>
        <p:nvPicPr>
          <p:cNvPr id="8" name="f DTGA PLAx CD">
            <a:hlinkClick r:id="" action="ppaction://media"/>
            <a:extLst>
              <a:ext uri="{FF2B5EF4-FFF2-40B4-BE49-F238E27FC236}">
                <a16:creationId xmlns:a16="http://schemas.microsoft.com/office/drawing/2014/main" id="{0DDAF1C7-3939-520C-3D20-53D4710C2550}"/>
              </a:ext>
            </a:extLst>
          </p:cNvPr>
          <p:cNvPicPr>
            <a:picLocks noChangeAspect="1"/>
          </p:cNvPicPr>
          <p:nvPr>
            <a:videoFile r:link="rId6"/>
            <p:extLst>
              <p:ext uri="{DAA4B4D4-6D71-4841-9C94-3DE7FCFB9230}">
                <p14:media xmlns:p14="http://schemas.microsoft.com/office/powerpoint/2010/main" r:embed="rId5"/>
              </p:ext>
            </p:extLst>
          </p:nvPr>
        </p:nvPicPr>
        <p:blipFill>
          <a:blip r:embed="rId21"/>
          <a:srcRect l="4531" t="22404" r="28545" b="7585"/>
          <a:stretch/>
        </p:blipFill>
        <p:spPr>
          <a:xfrm>
            <a:off x="6894469" y="1872437"/>
            <a:ext cx="2196887" cy="1803202"/>
          </a:xfrm>
          <a:prstGeom prst="rect">
            <a:avLst/>
          </a:prstGeom>
        </p:spPr>
      </p:pic>
      <p:pic>
        <p:nvPicPr>
          <p:cNvPr id="10" name="f Truncus A4C 2">
            <a:hlinkClick r:id="" action="ppaction://media"/>
            <a:extLst>
              <a:ext uri="{FF2B5EF4-FFF2-40B4-BE49-F238E27FC236}">
                <a16:creationId xmlns:a16="http://schemas.microsoft.com/office/drawing/2014/main" id="{546667E4-8BF4-B76D-1620-ED3287709ACA}"/>
              </a:ext>
            </a:extLst>
          </p:cNvPr>
          <p:cNvPicPr>
            <a:picLocks noChangeAspect="1"/>
          </p:cNvPicPr>
          <p:nvPr>
            <a:videoFile r:link="rId8"/>
            <p:extLst>
              <p:ext uri="{DAA4B4D4-6D71-4841-9C94-3DE7FCFB9230}">
                <p14:media xmlns:p14="http://schemas.microsoft.com/office/powerpoint/2010/main" r:embed="rId7"/>
              </p:ext>
            </p:extLst>
          </p:nvPr>
        </p:nvPicPr>
        <p:blipFill>
          <a:blip r:embed="rId22"/>
          <a:srcRect l="9748" t="13737" r="15972" b="14310"/>
          <a:stretch/>
        </p:blipFill>
        <p:spPr>
          <a:xfrm>
            <a:off x="2675104" y="4117032"/>
            <a:ext cx="1842273" cy="1853654"/>
          </a:xfrm>
          <a:prstGeom prst="rect">
            <a:avLst/>
          </a:prstGeom>
        </p:spPr>
      </p:pic>
      <p:pic>
        <p:nvPicPr>
          <p:cNvPr id="12" name="f Truncus outflow2">
            <a:hlinkClick r:id="" action="ppaction://media"/>
            <a:extLst>
              <a:ext uri="{FF2B5EF4-FFF2-40B4-BE49-F238E27FC236}">
                <a16:creationId xmlns:a16="http://schemas.microsoft.com/office/drawing/2014/main" id="{7F0121AE-D8FB-E9D4-DB1C-74C565B73D01}"/>
              </a:ext>
            </a:extLst>
          </p:cNvPr>
          <p:cNvPicPr>
            <a:picLocks noChangeAspect="1"/>
          </p:cNvPicPr>
          <p:nvPr>
            <a:videoFile r:link="rId10"/>
            <p:extLst>
              <p:ext uri="{DAA4B4D4-6D71-4841-9C94-3DE7FCFB9230}">
                <p14:media xmlns:p14="http://schemas.microsoft.com/office/powerpoint/2010/main" r:embed="rId9"/>
              </p:ext>
            </p:extLst>
          </p:nvPr>
        </p:nvPicPr>
        <p:blipFill>
          <a:blip r:embed="rId23"/>
          <a:srcRect r="13805" b="10023"/>
          <a:stretch/>
        </p:blipFill>
        <p:spPr>
          <a:xfrm>
            <a:off x="4806648" y="4117032"/>
            <a:ext cx="1989519" cy="1853654"/>
          </a:xfrm>
          <a:prstGeom prst="rect">
            <a:avLst/>
          </a:prstGeom>
        </p:spPr>
      </p:pic>
      <p:pic>
        <p:nvPicPr>
          <p:cNvPr id="13" name="f Truncus outflow2CD">
            <a:hlinkClick r:id="" action="ppaction://media"/>
            <a:extLst>
              <a:ext uri="{FF2B5EF4-FFF2-40B4-BE49-F238E27FC236}">
                <a16:creationId xmlns:a16="http://schemas.microsoft.com/office/drawing/2014/main" id="{413BE0E7-CF01-D864-6A08-2999EEAB6950}"/>
              </a:ext>
            </a:extLst>
          </p:cNvPr>
          <p:cNvPicPr>
            <a:picLocks noChangeAspect="1"/>
          </p:cNvPicPr>
          <p:nvPr>
            <a:videoFile r:link="rId12"/>
            <p:extLst>
              <p:ext uri="{DAA4B4D4-6D71-4841-9C94-3DE7FCFB9230}">
                <p14:media xmlns:p14="http://schemas.microsoft.com/office/powerpoint/2010/main" r:embed="rId11"/>
              </p:ext>
            </p:extLst>
          </p:nvPr>
        </p:nvPicPr>
        <p:blipFill>
          <a:blip r:embed="rId24"/>
          <a:srcRect l="18290" t="16012" r="10285" b="19716"/>
          <a:stretch/>
        </p:blipFill>
        <p:spPr>
          <a:xfrm>
            <a:off x="6894469" y="4117032"/>
            <a:ext cx="2196887" cy="1837014"/>
          </a:xfrm>
          <a:prstGeom prst="rect">
            <a:avLst/>
          </a:prstGeom>
        </p:spPr>
      </p:pic>
      <p:pic>
        <p:nvPicPr>
          <p:cNvPr id="14" name="f Truncus 3VV CD">
            <a:hlinkClick r:id="" action="ppaction://media"/>
            <a:extLst>
              <a:ext uri="{FF2B5EF4-FFF2-40B4-BE49-F238E27FC236}">
                <a16:creationId xmlns:a16="http://schemas.microsoft.com/office/drawing/2014/main" id="{41453B37-D91F-8B30-025C-266EB7F89DA0}"/>
              </a:ext>
            </a:extLst>
          </p:cNvPr>
          <p:cNvPicPr>
            <a:picLocks noChangeAspect="1"/>
          </p:cNvPicPr>
          <p:nvPr>
            <a:videoFile r:link="rId14"/>
            <p:extLst>
              <p:ext uri="{DAA4B4D4-6D71-4841-9C94-3DE7FCFB9230}">
                <p14:media xmlns:p14="http://schemas.microsoft.com/office/powerpoint/2010/main" r:embed="rId13"/>
              </p:ext>
            </p:extLst>
          </p:nvPr>
        </p:nvPicPr>
        <p:blipFill>
          <a:blip r:embed="rId25"/>
          <a:srcRect t="12403" b="9058"/>
          <a:stretch/>
        </p:blipFill>
        <p:spPr>
          <a:xfrm>
            <a:off x="9276841" y="4117032"/>
            <a:ext cx="2041745" cy="1837014"/>
          </a:xfrm>
          <a:prstGeom prst="rect">
            <a:avLst/>
          </a:prstGeom>
        </p:spPr>
      </p:pic>
      <p:sp>
        <p:nvSpPr>
          <p:cNvPr id="2" name="Rounded Rectangle 1">
            <a:extLst>
              <a:ext uri="{FF2B5EF4-FFF2-40B4-BE49-F238E27FC236}">
                <a16:creationId xmlns:a16="http://schemas.microsoft.com/office/drawing/2014/main" id="{F437B4E6-25AC-56C6-BB72-EFFA2F0577C4}"/>
              </a:ext>
            </a:extLst>
          </p:cNvPr>
          <p:cNvSpPr/>
          <p:nvPr/>
        </p:nvSpPr>
        <p:spPr>
          <a:xfrm>
            <a:off x="2675103" y="3714088"/>
            <a:ext cx="8686556" cy="326744"/>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D-Transposition of the Great Arteries</a:t>
            </a:r>
          </a:p>
        </p:txBody>
      </p:sp>
      <p:sp>
        <p:nvSpPr>
          <p:cNvPr id="4" name="Rounded Rectangle 3">
            <a:extLst>
              <a:ext uri="{FF2B5EF4-FFF2-40B4-BE49-F238E27FC236}">
                <a16:creationId xmlns:a16="http://schemas.microsoft.com/office/drawing/2014/main" id="{A1590508-89FB-D1C8-04C5-091FD405939C}"/>
              </a:ext>
            </a:extLst>
          </p:cNvPr>
          <p:cNvSpPr/>
          <p:nvPr/>
        </p:nvSpPr>
        <p:spPr>
          <a:xfrm>
            <a:off x="2675103" y="6030246"/>
            <a:ext cx="8643482" cy="326744"/>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Truncus Arteriosus</a:t>
            </a:r>
          </a:p>
        </p:txBody>
      </p:sp>
      <p:pic>
        <p:nvPicPr>
          <p:cNvPr id="6" name="Screen Recording 3">
            <a:hlinkClick r:id="" action="ppaction://media"/>
            <a:extLst>
              <a:ext uri="{FF2B5EF4-FFF2-40B4-BE49-F238E27FC236}">
                <a16:creationId xmlns:a16="http://schemas.microsoft.com/office/drawing/2014/main" id="{0F776158-64A3-30F5-C433-D2DDAD22388B}"/>
              </a:ext>
            </a:extLst>
          </p:cNvPr>
          <p:cNvPicPr>
            <a:picLocks noChangeAspect="1"/>
          </p:cNvPicPr>
          <p:nvPr>
            <a:videoFile r:link="rId16"/>
            <p:extLst>
              <p:ext uri="{DAA4B4D4-6D71-4841-9C94-3DE7FCFB9230}">
                <p14:media xmlns:p14="http://schemas.microsoft.com/office/powerpoint/2010/main" r:embed="rId15"/>
              </p:ext>
            </p:extLst>
          </p:nvPr>
        </p:nvPicPr>
        <p:blipFill>
          <a:blip r:embed="rId26"/>
          <a:srcRect l="58872" b="5838"/>
          <a:stretch/>
        </p:blipFill>
        <p:spPr>
          <a:xfrm>
            <a:off x="9516896" y="1872437"/>
            <a:ext cx="1411855" cy="1841651"/>
          </a:xfrm>
          <a:prstGeom prst="rect">
            <a:avLst/>
          </a:prstGeom>
        </p:spPr>
      </p:pic>
    </p:spTree>
    <p:extLst>
      <p:ext uri="{BB962C8B-B14F-4D97-AF65-F5344CB8AC3E}">
        <p14:creationId xmlns:p14="http://schemas.microsoft.com/office/powerpoint/2010/main" val="1772054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par>
                                <p:cTn id="11" presetID="1" presetClass="mediacall" presetSubtype="0" fill="hold" nodeType="withEffect">
                                  <p:stCondLst>
                                    <p:cond delay="0"/>
                                  </p:stCondLst>
                                  <p:childTnLst>
                                    <p:cmd type="call" cmd="playFrom(0.0)">
                                      <p:cBhvr>
                                        <p:cTn id="12" dur="1055" fill="hold"/>
                                        <p:tgtEl>
                                          <p:spTgt spid="3"/>
                                        </p:tgtEl>
                                      </p:cBhvr>
                                    </p:cmd>
                                  </p:childTnLst>
                                </p:cTn>
                              </p:par>
                              <p:par>
                                <p:cTn id="13" presetID="3" presetClass="entr" presetSubtype="1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linds(horizontal)">
                                      <p:cBhvr>
                                        <p:cTn id="15" dur="500"/>
                                        <p:tgtEl>
                                          <p:spTgt spid="10"/>
                                        </p:tgtEl>
                                      </p:cBhvr>
                                    </p:animEffect>
                                  </p:childTnLst>
                                </p:cTn>
                              </p:par>
                              <p:par>
                                <p:cTn id="16" presetID="1" presetClass="mediacall" presetSubtype="0" fill="hold" nodeType="withEffect">
                                  <p:stCondLst>
                                    <p:cond delay="0"/>
                                  </p:stCondLst>
                                  <p:childTnLst>
                                    <p:cmd type="call" cmd="playFrom(0.0)">
                                      <p:cBhvr>
                                        <p:cTn id="17" dur="1041" fill="hold"/>
                                        <p:tgtEl>
                                          <p:spTgt spid="10"/>
                                        </p:tgtEl>
                                      </p:cBhvr>
                                    </p:cmd>
                                  </p:childTnLst>
                                </p:cTn>
                              </p:par>
                            </p:childTnLst>
                          </p:cTn>
                        </p:par>
                      </p:childTnLst>
                    </p:cTn>
                  </p:par>
                  <p:par>
                    <p:cTn id="18" fill="hold">
                      <p:stCondLst>
                        <p:cond delay="indefinite"/>
                      </p:stCondLst>
                      <p:childTnLst>
                        <p:par>
                          <p:cTn id="19" fill="hold">
                            <p:stCondLst>
                              <p:cond delay="0"/>
                            </p:stCondLst>
                            <p:childTnLst>
                              <p:par>
                                <p:cTn id="20" presetID="45"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2000"/>
                                        <p:tgtEl>
                                          <p:spTgt spid="15"/>
                                        </p:tgtEl>
                                      </p:cBhvr>
                                    </p:animEffect>
                                    <p:anim calcmode="lin" valueType="num">
                                      <p:cBhvr>
                                        <p:cTn id="23" dur="2000" fill="hold"/>
                                        <p:tgtEl>
                                          <p:spTgt spid="15"/>
                                        </p:tgtEl>
                                        <p:attrNameLst>
                                          <p:attrName>ppt_w</p:attrName>
                                        </p:attrNameLst>
                                      </p:cBhvr>
                                      <p:tavLst>
                                        <p:tav tm="0" fmla="#ppt_w*sin(2.5*pi*$)">
                                          <p:val>
                                            <p:fltVal val="0"/>
                                          </p:val>
                                        </p:tav>
                                        <p:tav tm="100000">
                                          <p:val>
                                            <p:fltVal val="1"/>
                                          </p:val>
                                        </p:tav>
                                      </p:tavLst>
                                    </p:anim>
                                    <p:anim calcmode="lin" valueType="num">
                                      <p:cBhvr>
                                        <p:cTn id="24" dur="20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circle(in)">
                                      <p:cBhvr>
                                        <p:cTn id="29" dur="2000"/>
                                        <p:tgtEl>
                                          <p:spTgt spid="7"/>
                                        </p:tgtEl>
                                      </p:cBhvr>
                                    </p:animEffect>
                                  </p:childTnLst>
                                </p:cTn>
                              </p:par>
                              <p:par>
                                <p:cTn id="30" presetID="1" presetClass="mediacall" presetSubtype="0" fill="hold" nodeType="withEffect">
                                  <p:stCondLst>
                                    <p:cond delay="0"/>
                                  </p:stCondLst>
                                  <p:childTnLst>
                                    <p:cmd type="call" cmd="playFrom(0.0)">
                                      <p:cBhvr>
                                        <p:cTn id="31" dur="1083" fill="hold"/>
                                        <p:tgtEl>
                                          <p:spTgt spid="7"/>
                                        </p:tgtEl>
                                      </p:cBhvr>
                                    </p:cmd>
                                  </p:childTnLst>
                                </p:cTn>
                              </p:par>
                              <p:par>
                                <p:cTn id="32" presetID="6" presetClass="entr" presetSubtype="16" fill="hold"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circle(in)">
                                      <p:cBhvr>
                                        <p:cTn id="34" dur="2000"/>
                                        <p:tgtEl>
                                          <p:spTgt spid="8"/>
                                        </p:tgtEl>
                                      </p:cBhvr>
                                    </p:animEffect>
                                  </p:childTnLst>
                                </p:cTn>
                              </p:par>
                              <p:par>
                                <p:cTn id="35" presetID="1" presetClass="mediacall" presetSubtype="0" fill="hold" nodeType="withEffect">
                                  <p:stCondLst>
                                    <p:cond delay="0"/>
                                  </p:stCondLst>
                                  <p:childTnLst>
                                    <p:cmd type="call" cmd="playFrom(0.0)">
                                      <p:cBhvr>
                                        <p:cTn id="36" dur="1076" fill="hold"/>
                                        <p:tgtEl>
                                          <p:spTgt spid="8"/>
                                        </p:tgtEl>
                                      </p:cBhvr>
                                    </p:cmd>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wipe(left)">
                                      <p:cBhvr>
                                        <p:cTn id="41" dur="500"/>
                                        <p:tgtEl>
                                          <p:spTgt spid="2"/>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circle(in)">
                                      <p:cBhvr>
                                        <p:cTn id="46" dur="2000"/>
                                        <p:tgtEl>
                                          <p:spTgt spid="12"/>
                                        </p:tgtEl>
                                      </p:cBhvr>
                                    </p:animEffect>
                                  </p:childTnLst>
                                </p:cTn>
                              </p:par>
                              <p:par>
                                <p:cTn id="47" presetID="1" presetClass="mediacall" presetSubtype="0" fill="hold" nodeType="withEffect">
                                  <p:stCondLst>
                                    <p:cond delay="0"/>
                                  </p:stCondLst>
                                  <p:childTnLst>
                                    <p:cmd type="call" cmd="playFrom(0.0)">
                                      <p:cBhvr>
                                        <p:cTn id="48" dur="1036" fill="hold"/>
                                        <p:tgtEl>
                                          <p:spTgt spid="12"/>
                                        </p:tgtEl>
                                      </p:cBhvr>
                                    </p:cmd>
                                  </p:childTnLst>
                                </p:cTn>
                              </p:par>
                              <p:par>
                                <p:cTn id="49" presetID="6" presetClass="entr" presetSubtype="16" fill="hold" nodeType="with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circle(in)">
                                      <p:cBhvr>
                                        <p:cTn id="51" dur="2000"/>
                                        <p:tgtEl>
                                          <p:spTgt spid="13"/>
                                        </p:tgtEl>
                                      </p:cBhvr>
                                    </p:animEffect>
                                  </p:childTnLst>
                                </p:cTn>
                              </p:par>
                              <p:par>
                                <p:cTn id="52" presetID="1" presetClass="mediacall" presetSubtype="0" fill="hold" nodeType="withEffect">
                                  <p:stCondLst>
                                    <p:cond delay="0"/>
                                  </p:stCondLst>
                                  <p:childTnLst>
                                    <p:cmd type="call" cmd="playFrom(0.0)">
                                      <p:cBhvr>
                                        <p:cTn id="53" dur="1063" fill="hold"/>
                                        <p:tgtEl>
                                          <p:spTgt spid="13"/>
                                        </p:tgtEl>
                                      </p:cBhvr>
                                    </p:cmd>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4"/>
                                        </p:tgtEl>
                                        <p:attrNameLst>
                                          <p:attrName>style.visibility</p:attrName>
                                        </p:attrNameLst>
                                      </p:cBhvr>
                                      <p:to>
                                        <p:strVal val="visible"/>
                                      </p:to>
                                    </p:set>
                                    <p:animEffect transition="in" filter="wipe(left)">
                                      <p:cBhvr>
                                        <p:cTn id="58" dur="500"/>
                                        <p:tgtEl>
                                          <p:spTgt spid="4"/>
                                        </p:tgtEl>
                                      </p:cBhvr>
                                    </p:animEffect>
                                  </p:childTnLst>
                                </p:cTn>
                              </p:par>
                            </p:childTnLst>
                          </p:cTn>
                        </p:par>
                      </p:childTnLst>
                    </p:cTn>
                  </p:par>
                  <p:par>
                    <p:cTn id="59" fill="hold">
                      <p:stCondLst>
                        <p:cond delay="indefinite"/>
                      </p:stCondLst>
                      <p:childTnLst>
                        <p:par>
                          <p:cTn id="60" fill="hold">
                            <p:stCondLst>
                              <p:cond delay="0"/>
                            </p:stCondLst>
                            <p:childTnLst>
                              <p:par>
                                <p:cTn id="61" presetID="45" presetClass="entr" presetSubtype="0"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2000"/>
                                        <p:tgtEl>
                                          <p:spTgt spid="16"/>
                                        </p:tgtEl>
                                      </p:cBhvr>
                                    </p:animEffect>
                                    <p:anim calcmode="lin" valueType="num">
                                      <p:cBhvr>
                                        <p:cTn id="64" dur="2000" fill="hold"/>
                                        <p:tgtEl>
                                          <p:spTgt spid="16"/>
                                        </p:tgtEl>
                                        <p:attrNameLst>
                                          <p:attrName>ppt_w</p:attrName>
                                        </p:attrNameLst>
                                      </p:cBhvr>
                                      <p:tavLst>
                                        <p:tav tm="0" fmla="#ppt_w*sin(2.5*pi*$)">
                                          <p:val>
                                            <p:fltVal val="0"/>
                                          </p:val>
                                        </p:tav>
                                        <p:tav tm="100000">
                                          <p:val>
                                            <p:fltVal val="1"/>
                                          </p:val>
                                        </p:tav>
                                      </p:tavLst>
                                    </p:anim>
                                    <p:anim calcmode="lin" valueType="num">
                                      <p:cBhvr>
                                        <p:cTn id="65" dur="2000" fill="hold"/>
                                        <p:tgtEl>
                                          <p:spTgt spid="16"/>
                                        </p:tgtEl>
                                        <p:attrNameLst>
                                          <p:attrName>ppt_h</p:attrName>
                                        </p:attrNameLst>
                                      </p:cBhvr>
                                      <p:tavLst>
                                        <p:tav tm="0">
                                          <p:val>
                                            <p:strVal val="#ppt_h"/>
                                          </p:val>
                                        </p:tav>
                                        <p:tav tm="100000">
                                          <p:val>
                                            <p:strVal val="#ppt_h"/>
                                          </p:val>
                                        </p:tav>
                                      </p:tavLst>
                                    </p:anim>
                                  </p:childTnLst>
                                </p:cTn>
                              </p:par>
                            </p:childTnLst>
                          </p:cTn>
                        </p:par>
                      </p:childTnLst>
                    </p:cTn>
                  </p:par>
                  <p:par>
                    <p:cTn id="66" fill="hold">
                      <p:stCondLst>
                        <p:cond delay="indefinite"/>
                      </p:stCondLst>
                      <p:childTnLst>
                        <p:par>
                          <p:cTn id="67" fill="hold">
                            <p:stCondLst>
                              <p:cond delay="0"/>
                            </p:stCondLst>
                            <p:childTnLst>
                              <p:par>
                                <p:cTn id="68" presetID="6" presetClass="entr" presetSubtype="16" fill="hold" nodeType="clickEffect">
                                  <p:stCondLst>
                                    <p:cond delay="0"/>
                                  </p:stCondLst>
                                  <p:childTnLst>
                                    <p:set>
                                      <p:cBhvr>
                                        <p:cTn id="69" dur="1" fill="hold">
                                          <p:stCondLst>
                                            <p:cond delay="0"/>
                                          </p:stCondLst>
                                        </p:cTn>
                                        <p:tgtEl>
                                          <p:spTgt spid="14"/>
                                        </p:tgtEl>
                                        <p:attrNameLst>
                                          <p:attrName>style.visibility</p:attrName>
                                        </p:attrNameLst>
                                      </p:cBhvr>
                                      <p:to>
                                        <p:strVal val="visible"/>
                                      </p:to>
                                    </p:set>
                                    <p:animEffect transition="in" filter="circle(in)">
                                      <p:cBhvr>
                                        <p:cTn id="70" dur="2000"/>
                                        <p:tgtEl>
                                          <p:spTgt spid="14"/>
                                        </p:tgtEl>
                                      </p:cBhvr>
                                    </p:animEffect>
                                  </p:childTnLst>
                                </p:cTn>
                              </p:par>
                            </p:childTnLst>
                          </p:cTn>
                        </p:par>
                        <p:par>
                          <p:cTn id="71" fill="hold">
                            <p:stCondLst>
                              <p:cond delay="2000"/>
                            </p:stCondLst>
                            <p:childTnLst>
                              <p:par>
                                <p:cTn id="72" presetID="1" presetClass="mediacall" presetSubtype="0" fill="hold" nodeType="afterEffect">
                                  <p:stCondLst>
                                    <p:cond delay="0"/>
                                  </p:stCondLst>
                                  <p:childTnLst>
                                    <p:cmd type="call" cmd="playFrom(0.0)">
                                      <p:cBhvr>
                                        <p:cTn id="73" dur="1100" fill="hold"/>
                                        <p:tgtEl>
                                          <p:spTgt spid="14"/>
                                        </p:tgtEl>
                                      </p:cBhvr>
                                    </p:cmd>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nodeType="clickEffect">
                                  <p:stCondLst>
                                    <p:cond delay="0"/>
                                  </p:stCondLst>
                                  <p:childTnLst>
                                    <p:set>
                                      <p:cBhvr>
                                        <p:cTn id="77"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8" repeatCount="indefinite" fill="hold" display="0">
                  <p:stCondLst>
                    <p:cond delay="indefinite"/>
                  </p:stCondLst>
                </p:cTn>
                <p:tgtEl>
                  <p:spTgt spid="3"/>
                </p:tgtEl>
              </p:cMediaNode>
            </p:video>
            <p:video>
              <p:cMediaNode vol="80000">
                <p:cTn id="79" repeatCount="indefinite" fill="hold" display="0">
                  <p:stCondLst>
                    <p:cond delay="indefinite"/>
                  </p:stCondLst>
                </p:cTn>
                <p:tgtEl>
                  <p:spTgt spid="7"/>
                </p:tgtEl>
              </p:cMediaNode>
            </p:video>
            <p:video>
              <p:cMediaNode vol="80000">
                <p:cTn id="80" repeatCount="indefinite" fill="hold" display="0">
                  <p:stCondLst>
                    <p:cond delay="indefinite"/>
                  </p:stCondLst>
                </p:cTn>
                <p:tgtEl>
                  <p:spTgt spid="8"/>
                </p:tgtEl>
              </p:cMediaNode>
            </p:video>
            <p:video>
              <p:cMediaNode vol="80000">
                <p:cTn id="81" repeatCount="indefinite" fill="hold" display="0">
                  <p:stCondLst>
                    <p:cond delay="indefinite"/>
                  </p:stCondLst>
                </p:cTn>
                <p:tgtEl>
                  <p:spTgt spid="10"/>
                </p:tgtEl>
              </p:cMediaNode>
            </p:video>
            <p:video>
              <p:cMediaNode vol="80000">
                <p:cTn id="82" repeatCount="indefinite" fill="hold" display="0">
                  <p:stCondLst>
                    <p:cond delay="indefinite"/>
                  </p:stCondLst>
                </p:cTn>
                <p:tgtEl>
                  <p:spTgt spid="12"/>
                </p:tgtEl>
              </p:cMediaNode>
            </p:video>
            <p:video>
              <p:cMediaNode vol="80000" mute="1">
                <p:cTn id="83" repeatCount="indefinite" fill="hold" display="0">
                  <p:stCondLst>
                    <p:cond delay="indefinite"/>
                  </p:stCondLst>
                </p:cTn>
                <p:tgtEl>
                  <p:spTgt spid="13"/>
                </p:tgtEl>
              </p:cMediaNode>
            </p:video>
            <p:video>
              <p:cMediaNode vol="80000">
                <p:cTn id="84" repeatCount="indefinite" fill="hold" display="0">
                  <p:stCondLst>
                    <p:cond delay="indefinite"/>
                  </p:stCondLst>
                </p:cTn>
                <p:tgtEl>
                  <p:spTgt spid="14"/>
                </p:tgtEl>
              </p:cMediaNode>
            </p:video>
            <p:video>
              <p:cMediaNode vol="80000">
                <p:cTn id="85" fill="hold" display="0">
                  <p:stCondLst>
                    <p:cond delay="indefinite"/>
                  </p:stCondLst>
                </p:cTn>
                <p:tgtEl>
                  <p:spTgt spid="6"/>
                </p:tgtEl>
              </p:cMediaNode>
            </p:video>
          </p:childTnLst>
        </p:cTn>
      </p:par>
    </p:tnLst>
    <p:bldLst>
      <p:bldP spid="16" grpId="0" animBg="1"/>
      <p:bldP spid="15" grpId="0" animBg="1"/>
      <p:bldP spid="5" grpId="0" animBg="1"/>
      <p:bldP spid="2" grpId="0"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a:latin typeface="+mn-lt"/>
              </a:rPr>
              <a:t>Rates of Prenatal Diagnosis in the Last Decade</a:t>
            </a:r>
          </a:p>
        </p:txBody>
      </p:sp>
      <p:sp>
        <p:nvSpPr>
          <p:cNvPr id="5" name="TextBox 4"/>
          <p:cNvSpPr txBox="1"/>
          <p:nvPr/>
        </p:nvSpPr>
        <p:spPr>
          <a:xfrm>
            <a:off x="1134534" y="6095112"/>
            <a:ext cx="9633857" cy="523220"/>
          </a:xfrm>
          <a:prstGeom prst="rect">
            <a:avLst/>
          </a:prstGeom>
          <a:noFill/>
        </p:spPr>
        <p:txBody>
          <a:bodyPr wrap="square" rtlCol="0">
            <a:spAutoFit/>
          </a:bodyPr>
          <a:lstStyle/>
          <a:p>
            <a:pPr defTabSz="914400"/>
            <a:r>
              <a:rPr lang="en-US" sz="1400" dirty="0" err="1">
                <a:latin typeface="Calibri" panose="020F0502020204030204"/>
              </a:rPr>
              <a:t>Davtyan</a:t>
            </a:r>
            <a:r>
              <a:rPr lang="en-US" sz="1400" dirty="0">
                <a:latin typeface="Calibri" panose="020F0502020204030204"/>
              </a:rPr>
              <a:t> et al. Prenatal Diagnosis Rate of Critical Congenital Heart Disease Remains Inadequate with Significant Racial/Ethnic and Socioeconomic Disparities and Technical Barriers. Pediatric Cardiology, 2023</a:t>
            </a:r>
          </a:p>
        </p:txBody>
      </p:sp>
      <p:pic>
        <p:nvPicPr>
          <p:cNvPr id="6" name="Picture 5"/>
          <p:cNvPicPr>
            <a:picLocks noChangeAspect="1"/>
          </p:cNvPicPr>
          <p:nvPr/>
        </p:nvPicPr>
        <p:blipFill rotWithShape="1">
          <a:blip r:embed="rId3"/>
          <a:srcRect l="21763" t="42884" r="22757" b="18711"/>
          <a:stretch/>
        </p:blipFill>
        <p:spPr>
          <a:xfrm>
            <a:off x="646111" y="1944828"/>
            <a:ext cx="10146324" cy="3950614"/>
          </a:xfrm>
          <a:prstGeom prst="rect">
            <a:avLst/>
          </a:prstGeom>
        </p:spPr>
      </p:pic>
      <p:sp>
        <p:nvSpPr>
          <p:cNvPr id="4" name="Rectangle 3"/>
          <p:cNvSpPr/>
          <p:nvPr/>
        </p:nvSpPr>
        <p:spPr>
          <a:xfrm>
            <a:off x="892098" y="4025590"/>
            <a:ext cx="4125951" cy="17842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008F3960-DE8F-7788-F1F3-5F159698ACB4}"/>
              </a:ext>
            </a:extLst>
          </p:cNvPr>
          <p:cNvSpPr/>
          <p:nvPr/>
        </p:nvSpPr>
        <p:spPr>
          <a:xfrm>
            <a:off x="892097" y="4969752"/>
            <a:ext cx="4125951" cy="17842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560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rotWithShape="1">
          <a:blip r:embed="rId3"/>
          <a:srcRect l="28377" t="25700" r="33566" b="5106"/>
          <a:stretch/>
        </p:blipFill>
        <p:spPr>
          <a:xfrm>
            <a:off x="0" y="504825"/>
            <a:ext cx="5616575" cy="5745163"/>
          </a:xfrm>
          <a:prstGeom prst="rect">
            <a:avLst/>
          </a:prstGeom>
        </p:spPr>
      </p:pic>
    </p:spTree>
    <p:extLst>
      <p:ext uri="{BB962C8B-B14F-4D97-AF65-F5344CB8AC3E}">
        <p14:creationId xmlns:p14="http://schemas.microsoft.com/office/powerpoint/2010/main" val="2294139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37C77-1128-3087-4E69-E9A3D141BE82}"/>
              </a:ext>
            </a:extLst>
          </p:cNvPr>
          <p:cNvSpPr>
            <a:spLocks noGrp="1"/>
          </p:cNvSpPr>
          <p:nvPr>
            <p:ph type="title"/>
          </p:nvPr>
        </p:nvSpPr>
        <p:spPr/>
        <p:txBody>
          <a:bodyPr>
            <a:normAutofit/>
          </a:bodyPr>
          <a:lstStyle/>
          <a:p>
            <a:pPr algn="ctr"/>
            <a:r>
              <a:rPr lang="en-US" b="1" dirty="0">
                <a:latin typeface="+mn-lt"/>
              </a:rPr>
              <a:t>Rates of Prenatal Diagnosis</a:t>
            </a:r>
          </a:p>
        </p:txBody>
      </p:sp>
      <p:pic>
        <p:nvPicPr>
          <p:cNvPr id="4" name="Content Placeholder 3"/>
          <p:cNvPicPr>
            <a:picLocks noGrp="1" noChangeAspect="1"/>
          </p:cNvPicPr>
          <p:nvPr>
            <p:ph idx="4294967295"/>
          </p:nvPr>
        </p:nvPicPr>
        <p:blipFill rotWithShape="1">
          <a:blip r:embed="rId2"/>
          <a:srcRect l="10214" t="26212" r="15547" b="8438"/>
          <a:stretch/>
        </p:blipFill>
        <p:spPr>
          <a:xfrm>
            <a:off x="0" y="1651000"/>
            <a:ext cx="10063163" cy="4981575"/>
          </a:xfrm>
          <a:prstGeom prst="rect">
            <a:avLst/>
          </a:prstGeom>
        </p:spPr>
      </p:pic>
      <p:sp>
        <p:nvSpPr>
          <p:cNvPr id="3" name="Rectangle 2">
            <a:extLst>
              <a:ext uri="{FF2B5EF4-FFF2-40B4-BE49-F238E27FC236}">
                <a16:creationId xmlns:a16="http://schemas.microsoft.com/office/drawing/2014/main" id="{AB8C7005-9AF9-7FCD-A27D-321F33E08F66}"/>
              </a:ext>
            </a:extLst>
          </p:cNvPr>
          <p:cNvSpPr/>
          <p:nvPr/>
        </p:nvSpPr>
        <p:spPr>
          <a:xfrm>
            <a:off x="92150" y="2559734"/>
            <a:ext cx="9654361" cy="198474"/>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0CAB69C-9FBF-E205-5F97-9842C8C91AB8}"/>
              </a:ext>
            </a:extLst>
          </p:cNvPr>
          <p:cNvSpPr/>
          <p:nvPr/>
        </p:nvSpPr>
        <p:spPr>
          <a:xfrm>
            <a:off x="179591" y="3402834"/>
            <a:ext cx="9703980" cy="177210"/>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7F48F96-B1D8-40EC-97DB-0849562C21FC}"/>
              </a:ext>
            </a:extLst>
          </p:cNvPr>
          <p:cNvSpPr/>
          <p:nvPr/>
        </p:nvSpPr>
        <p:spPr>
          <a:xfrm>
            <a:off x="179591" y="4755435"/>
            <a:ext cx="9654362" cy="233916"/>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6D6AAD1-2447-ACCC-CABB-DB032AD9B8FF}"/>
              </a:ext>
            </a:extLst>
          </p:cNvPr>
          <p:cNvSpPr/>
          <p:nvPr/>
        </p:nvSpPr>
        <p:spPr>
          <a:xfrm>
            <a:off x="129973" y="5188175"/>
            <a:ext cx="9703980" cy="198474"/>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0189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ECD0D-DEF9-23E9-0418-BBB469072165}"/>
              </a:ext>
            </a:extLst>
          </p:cNvPr>
          <p:cNvSpPr>
            <a:spLocks noGrp="1"/>
          </p:cNvSpPr>
          <p:nvPr>
            <p:ph type="title"/>
          </p:nvPr>
        </p:nvSpPr>
        <p:spPr/>
        <p:txBody>
          <a:bodyPr>
            <a:normAutofit/>
          </a:bodyPr>
          <a:lstStyle/>
          <a:p>
            <a:pPr algn="ctr"/>
            <a:r>
              <a:rPr lang="en-US" b="1" dirty="0">
                <a:latin typeface="+mn-lt"/>
              </a:rPr>
              <a:t>Rates of Prenatal Diagnosis</a:t>
            </a:r>
          </a:p>
        </p:txBody>
      </p:sp>
      <p:pic>
        <p:nvPicPr>
          <p:cNvPr id="4" name="Content Placeholder 3"/>
          <p:cNvPicPr>
            <a:picLocks noGrp="1" noChangeAspect="1"/>
          </p:cNvPicPr>
          <p:nvPr>
            <p:ph idx="4294967295"/>
          </p:nvPr>
        </p:nvPicPr>
        <p:blipFill rotWithShape="1">
          <a:blip r:embed="rId3"/>
          <a:srcRect l="18274" t="30280" r="25176" b="19323"/>
          <a:stretch/>
        </p:blipFill>
        <p:spPr>
          <a:xfrm>
            <a:off x="0" y="1646238"/>
            <a:ext cx="9450388" cy="4735512"/>
          </a:xfrm>
          <a:prstGeom prst="rect">
            <a:avLst/>
          </a:prstGeom>
        </p:spPr>
      </p:pic>
    </p:spTree>
    <p:extLst>
      <p:ext uri="{BB962C8B-B14F-4D97-AF65-F5344CB8AC3E}">
        <p14:creationId xmlns:p14="http://schemas.microsoft.com/office/powerpoint/2010/main" val="17459337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mn-lt"/>
              </a:rPr>
              <a:t>Barriers to Prenatal Detection of CHD</a:t>
            </a:r>
          </a:p>
        </p:txBody>
      </p:sp>
      <p:sp>
        <p:nvSpPr>
          <p:cNvPr id="6" name="Google Shape;100;p15">
            <a:extLst>
              <a:ext uri="{FF2B5EF4-FFF2-40B4-BE49-F238E27FC236}">
                <a16:creationId xmlns:a16="http://schemas.microsoft.com/office/drawing/2014/main" id="{B80EB9FD-7BE4-BD5F-F8BA-075BACD71CF0}"/>
              </a:ext>
            </a:extLst>
          </p:cNvPr>
          <p:cNvSpPr/>
          <p:nvPr/>
        </p:nvSpPr>
        <p:spPr>
          <a:xfrm>
            <a:off x="3691191" y="1840809"/>
            <a:ext cx="3879300" cy="3879300"/>
          </a:xfrm>
          <a:prstGeom prst="ellipse">
            <a:avLst/>
          </a:prstGeom>
          <a:solidFill>
            <a:srgbClr val="EDA2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nvGrpSpPr>
          <p:cNvPr id="7" name="Google Shape;101;p15">
            <a:extLst>
              <a:ext uri="{FF2B5EF4-FFF2-40B4-BE49-F238E27FC236}">
                <a16:creationId xmlns:a16="http://schemas.microsoft.com/office/drawing/2014/main" id="{9C720D09-2A18-E77F-6BF7-6066B6CFA411}"/>
              </a:ext>
            </a:extLst>
          </p:cNvPr>
          <p:cNvGrpSpPr/>
          <p:nvPr/>
        </p:nvGrpSpPr>
        <p:grpSpPr>
          <a:xfrm>
            <a:off x="4547810" y="1631938"/>
            <a:ext cx="2166000" cy="2166000"/>
            <a:chOff x="3614360" y="410488"/>
            <a:chExt cx="2166000" cy="2166000"/>
          </a:xfrm>
        </p:grpSpPr>
        <p:sp>
          <p:nvSpPr>
            <p:cNvPr id="8" name="Google Shape;102;p15">
              <a:extLst>
                <a:ext uri="{FF2B5EF4-FFF2-40B4-BE49-F238E27FC236}">
                  <a16:creationId xmlns:a16="http://schemas.microsoft.com/office/drawing/2014/main" id="{D2550822-C742-56F1-F867-31628D321742}"/>
                </a:ext>
              </a:extLst>
            </p:cNvPr>
            <p:cNvSpPr/>
            <p:nvPr/>
          </p:nvSpPr>
          <p:spPr>
            <a:xfrm>
              <a:off x="3614360" y="410488"/>
              <a:ext cx="2166000" cy="2166000"/>
            </a:xfrm>
            <a:prstGeom prst="ellipse">
              <a:avLst/>
            </a:prstGeom>
            <a:solidFill>
              <a:srgbClr val="B02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 name="Google Shape;103;p15">
              <a:extLst>
                <a:ext uri="{FF2B5EF4-FFF2-40B4-BE49-F238E27FC236}">
                  <a16:creationId xmlns:a16="http://schemas.microsoft.com/office/drawing/2014/main" id="{536150C2-DE0A-E212-3996-55A607C5EC2C}"/>
                </a:ext>
              </a:extLst>
            </p:cNvPr>
            <p:cNvSpPr txBox="1"/>
            <p:nvPr/>
          </p:nvSpPr>
          <p:spPr>
            <a:xfrm>
              <a:off x="3961563" y="924350"/>
              <a:ext cx="1496100" cy="702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400" dirty="0">
                  <a:solidFill>
                    <a:srgbClr val="FFFFFF"/>
                  </a:solidFill>
                  <a:latin typeface="Roboto"/>
                  <a:ea typeface="Roboto"/>
                  <a:cs typeface="Roboto"/>
                  <a:sym typeface="Roboto"/>
                </a:rPr>
                <a:t>Socioeconomic Factors</a:t>
              </a:r>
              <a:endParaRPr sz="1400" dirty="0">
                <a:solidFill>
                  <a:srgbClr val="FFFFFF"/>
                </a:solidFill>
                <a:latin typeface="Roboto"/>
                <a:ea typeface="Roboto"/>
                <a:cs typeface="Roboto"/>
                <a:sym typeface="Roboto"/>
              </a:endParaRPr>
            </a:p>
            <a:p>
              <a:pPr marL="0" lvl="0" indent="0" algn="ctr" rtl="0">
                <a:spcBef>
                  <a:spcPts val="0"/>
                </a:spcBef>
                <a:spcAft>
                  <a:spcPts val="0"/>
                </a:spcAft>
                <a:buNone/>
              </a:pPr>
              <a:r>
                <a:rPr lang="en" sz="800" dirty="0">
                  <a:solidFill>
                    <a:srgbClr val="FFFFFF"/>
                  </a:solidFill>
                  <a:latin typeface="Roboto"/>
                  <a:ea typeface="Roboto"/>
                  <a:cs typeface="Roboto"/>
                  <a:sym typeface="Roboto"/>
                </a:rPr>
                <a:t>Insurance, Race, Geographic Location</a:t>
              </a:r>
              <a:endParaRPr sz="800" dirty="0">
                <a:solidFill>
                  <a:srgbClr val="FFFFFF"/>
                </a:solidFill>
                <a:latin typeface="Roboto"/>
                <a:ea typeface="Roboto"/>
                <a:cs typeface="Roboto"/>
                <a:sym typeface="Roboto"/>
              </a:endParaRPr>
            </a:p>
          </p:txBody>
        </p:sp>
      </p:grpSp>
      <p:grpSp>
        <p:nvGrpSpPr>
          <p:cNvPr id="10" name="Google Shape;104;p15">
            <a:extLst>
              <a:ext uri="{FF2B5EF4-FFF2-40B4-BE49-F238E27FC236}">
                <a16:creationId xmlns:a16="http://schemas.microsoft.com/office/drawing/2014/main" id="{D72A5A18-50AC-A415-72DF-A7431EC3552F}"/>
              </a:ext>
            </a:extLst>
          </p:cNvPr>
          <p:cNvGrpSpPr/>
          <p:nvPr/>
        </p:nvGrpSpPr>
        <p:grpSpPr>
          <a:xfrm>
            <a:off x="4547806" y="3788358"/>
            <a:ext cx="2166000" cy="2166000"/>
            <a:chOff x="3614356" y="2566908"/>
            <a:chExt cx="2166000" cy="2166000"/>
          </a:xfrm>
        </p:grpSpPr>
        <p:sp>
          <p:nvSpPr>
            <p:cNvPr id="11" name="Google Shape;105;p15">
              <a:extLst>
                <a:ext uri="{FF2B5EF4-FFF2-40B4-BE49-F238E27FC236}">
                  <a16:creationId xmlns:a16="http://schemas.microsoft.com/office/drawing/2014/main" id="{47DCFC38-B18D-0532-3109-DC26D8A8FE57}"/>
                </a:ext>
              </a:extLst>
            </p:cNvPr>
            <p:cNvSpPr/>
            <p:nvPr/>
          </p:nvSpPr>
          <p:spPr>
            <a:xfrm>
              <a:off x="3614356" y="2566908"/>
              <a:ext cx="2166000" cy="2166000"/>
            </a:xfrm>
            <a:prstGeom prst="ellipse">
              <a:avLst/>
            </a:prstGeom>
            <a:solidFill>
              <a:srgbClr val="801F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 name="Google Shape;106;p15">
              <a:extLst>
                <a:ext uri="{FF2B5EF4-FFF2-40B4-BE49-F238E27FC236}">
                  <a16:creationId xmlns:a16="http://schemas.microsoft.com/office/drawing/2014/main" id="{35345C04-8C61-1E45-E9C5-2AC1A6CEC66A}"/>
                </a:ext>
              </a:extLst>
            </p:cNvPr>
            <p:cNvSpPr txBox="1"/>
            <p:nvPr/>
          </p:nvSpPr>
          <p:spPr>
            <a:xfrm>
              <a:off x="3961563" y="3539875"/>
              <a:ext cx="1496100" cy="702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400">
                  <a:solidFill>
                    <a:srgbClr val="FFFFFF"/>
                  </a:solidFill>
                  <a:latin typeface="Roboto"/>
                  <a:ea typeface="Roboto"/>
                  <a:cs typeface="Roboto"/>
                  <a:sym typeface="Roboto"/>
                </a:rPr>
                <a:t>Access to Perinatologists/Fetal Cardiologists </a:t>
              </a:r>
              <a:endParaRPr sz="1400">
                <a:solidFill>
                  <a:srgbClr val="FFFFFF"/>
                </a:solidFill>
                <a:latin typeface="Roboto"/>
                <a:ea typeface="Roboto"/>
                <a:cs typeface="Roboto"/>
                <a:sym typeface="Roboto"/>
              </a:endParaRPr>
            </a:p>
          </p:txBody>
        </p:sp>
      </p:grpSp>
      <p:grpSp>
        <p:nvGrpSpPr>
          <p:cNvPr id="13" name="Google Shape;107;p15">
            <a:extLst>
              <a:ext uri="{FF2B5EF4-FFF2-40B4-BE49-F238E27FC236}">
                <a16:creationId xmlns:a16="http://schemas.microsoft.com/office/drawing/2014/main" id="{712AE9B8-99FB-E0F2-C24A-610B50002EFA}"/>
              </a:ext>
            </a:extLst>
          </p:cNvPr>
          <p:cNvGrpSpPr/>
          <p:nvPr/>
        </p:nvGrpSpPr>
        <p:grpSpPr>
          <a:xfrm>
            <a:off x="3452916" y="2715358"/>
            <a:ext cx="2166000" cy="2166000"/>
            <a:chOff x="2519466" y="1493908"/>
            <a:chExt cx="2166000" cy="2166000"/>
          </a:xfrm>
        </p:grpSpPr>
        <p:sp>
          <p:nvSpPr>
            <p:cNvPr id="14" name="Google Shape;108;p15">
              <a:extLst>
                <a:ext uri="{FF2B5EF4-FFF2-40B4-BE49-F238E27FC236}">
                  <a16:creationId xmlns:a16="http://schemas.microsoft.com/office/drawing/2014/main" id="{72E0B11D-5286-024C-801B-E5563F82B3E6}"/>
                </a:ext>
              </a:extLst>
            </p:cNvPr>
            <p:cNvSpPr/>
            <p:nvPr/>
          </p:nvSpPr>
          <p:spPr>
            <a:xfrm>
              <a:off x="2519466" y="1493908"/>
              <a:ext cx="2166000" cy="2166000"/>
            </a:xfrm>
            <a:prstGeom prst="ellipse">
              <a:avLst/>
            </a:prstGeom>
            <a:solidFill>
              <a:srgbClr val="A729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5" name="Google Shape;109;p15">
              <a:extLst>
                <a:ext uri="{FF2B5EF4-FFF2-40B4-BE49-F238E27FC236}">
                  <a16:creationId xmlns:a16="http://schemas.microsoft.com/office/drawing/2014/main" id="{28B00654-5408-AF04-8896-0A8A68213686}"/>
                </a:ext>
              </a:extLst>
            </p:cNvPr>
            <p:cNvSpPr txBox="1"/>
            <p:nvPr/>
          </p:nvSpPr>
          <p:spPr>
            <a:xfrm>
              <a:off x="2677363" y="2232100"/>
              <a:ext cx="1496100" cy="702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solidFill>
                    <a:srgbClr val="FFFFFF"/>
                  </a:solidFill>
                  <a:latin typeface="Roboto"/>
                  <a:ea typeface="Roboto"/>
                  <a:cs typeface="Roboto"/>
                  <a:sym typeface="Roboto"/>
                </a:rPr>
                <a:t>Image Optimization and Education of Frontline Sonographers</a:t>
              </a:r>
              <a:endParaRPr sz="1100">
                <a:solidFill>
                  <a:srgbClr val="FFFFFF"/>
                </a:solidFill>
                <a:latin typeface="Roboto"/>
                <a:ea typeface="Roboto"/>
                <a:cs typeface="Roboto"/>
                <a:sym typeface="Roboto"/>
              </a:endParaRPr>
            </a:p>
            <a:p>
              <a:pPr marL="0" lvl="0" indent="0" algn="ctr" rtl="0">
                <a:spcBef>
                  <a:spcPts val="0"/>
                </a:spcBef>
                <a:spcAft>
                  <a:spcPts val="0"/>
                </a:spcAft>
                <a:buNone/>
              </a:pPr>
              <a:r>
                <a:rPr lang="en" sz="800">
                  <a:solidFill>
                    <a:srgbClr val="FFFFFF"/>
                  </a:solidFill>
                  <a:latin typeface="Roboto"/>
                  <a:ea typeface="Roboto"/>
                  <a:cs typeface="Roboto"/>
                  <a:sym typeface="Roboto"/>
                </a:rPr>
                <a:t>(Outflow tracts and 3VT views) </a:t>
              </a:r>
              <a:endParaRPr sz="800">
                <a:solidFill>
                  <a:srgbClr val="FFFFFF"/>
                </a:solidFill>
                <a:latin typeface="Roboto"/>
                <a:ea typeface="Roboto"/>
                <a:cs typeface="Roboto"/>
                <a:sym typeface="Roboto"/>
              </a:endParaRPr>
            </a:p>
          </p:txBody>
        </p:sp>
      </p:grpSp>
      <p:grpSp>
        <p:nvGrpSpPr>
          <p:cNvPr id="16" name="Google Shape;110;p15">
            <a:extLst>
              <a:ext uri="{FF2B5EF4-FFF2-40B4-BE49-F238E27FC236}">
                <a16:creationId xmlns:a16="http://schemas.microsoft.com/office/drawing/2014/main" id="{D1D6B5F1-BC9D-17C1-B796-D176030C067B}"/>
              </a:ext>
            </a:extLst>
          </p:cNvPr>
          <p:cNvGrpSpPr/>
          <p:nvPr/>
        </p:nvGrpSpPr>
        <p:grpSpPr>
          <a:xfrm>
            <a:off x="5635344" y="2715324"/>
            <a:ext cx="2166000" cy="2166000"/>
            <a:chOff x="4701894" y="1493874"/>
            <a:chExt cx="2166000" cy="2166000"/>
          </a:xfrm>
        </p:grpSpPr>
        <p:sp>
          <p:nvSpPr>
            <p:cNvPr id="17" name="Google Shape;111;p15">
              <a:extLst>
                <a:ext uri="{FF2B5EF4-FFF2-40B4-BE49-F238E27FC236}">
                  <a16:creationId xmlns:a16="http://schemas.microsoft.com/office/drawing/2014/main" id="{5AB877C3-AD40-C1E7-E9C6-7404C15D6426}"/>
                </a:ext>
              </a:extLst>
            </p:cNvPr>
            <p:cNvSpPr/>
            <p:nvPr/>
          </p:nvSpPr>
          <p:spPr>
            <a:xfrm>
              <a:off x="4701894" y="1493874"/>
              <a:ext cx="2166000" cy="2166000"/>
            </a:xfrm>
            <a:prstGeom prst="ellipse">
              <a:avLst/>
            </a:prstGeom>
            <a:solidFill>
              <a:srgbClr val="BE2F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 name="Google Shape;112;p15">
              <a:extLst>
                <a:ext uri="{FF2B5EF4-FFF2-40B4-BE49-F238E27FC236}">
                  <a16:creationId xmlns:a16="http://schemas.microsoft.com/office/drawing/2014/main" id="{7CD136FB-D674-542E-0C81-A58EC6CEAD0D}"/>
                </a:ext>
              </a:extLst>
            </p:cNvPr>
            <p:cNvSpPr txBox="1"/>
            <p:nvPr/>
          </p:nvSpPr>
          <p:spPr>
            <a:xfrm>
              <a:off x="5295688" y="2220300"/>
              <a:ext cx="1496100" cy="702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400">
                  <a:solidFill>
                    <a:srgbClr val="FFFFFF"/>
                  </a:solidFill>
                  <a:latin typeface="Roboto"/>
                  <a:ea typeface="Roboto"/>
                  <a:cs typeface="Roboto"/>
                  <a:sym typeface="Roboto"/>
                </a:rPr>
                <a:t>Access to Trained Sonographers</a:t>
              </a:r>
              <a:endParaRPr sz="1400">
                <a:solidFill>
                  <a:srgbClr val="FFFFFF"/>
                </a:solidFill>
                <a:latin typeface="Roboto"/>
                <a:ea typeface="Roboto"/>
                <a:cs typeface="Roboto"/>
                <a:sym typeface="Roboto"/>
              </a:endParaRPr>
            </a:p>
          </p:txBody>
        </p:sp>
      </p:grpSp>
      <p:sp>
        <p:nvSpPr>
          <p:cNvPr id="19" name="Google Shape;113;p15">
            <a:extLst>
              <a:ext uri="{FF2B5EF4-FFF2-40B4-BE49-F238E27FC236}">
                <a16:creationId xmlns:a16="http://schemas.microsoft.com/office/drawing/2014/main" id="{7F23A484-ACAC-0141-34E6-FD58F3E0D39D}"/>
              </a:ext>
            </a:extLst>
          </p:cNvPr>
          <p:cNvSpPr/>
          <p:nvPr/>
        </p:nvSpPr>
        <p:spPr>
          <a:xfrm>
            <a:off x="5018130" y="3167691"/>
            <a:ext cx="1225800" cy="1225800"/>
          </a:xfrm>
          <a:prstGeom prst="ellipse">
            <a:avLst/>
          </a:prstGeom>
          <a:solidFill>
            <a:srgbClr val="EDA2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 name="Google Shape;114;p15">
            <a:extLst>
              <a:ext uri="{FF2B5EF4-FFF2-40B4-BE49-F238E27FC236}">
                <a16:creationId xmlns:a16="http://schemas.microsoft.com/office/drawing/2014/main" id="{3FBB026C-18FA-FE28-0969-DBD5CD829440}"/>
              </a:ext>
            </a:extLst>
          </p:cNvPr>
          <p:cNvSpPr txBox="1"/>
          <p:nvPr/>
        </p:nvSpPr>
        <p:spPr>
          <a:xfrm>
            <a:off x="4882963" y="3429000"/>
            <a:ext cx="1496100" cy="702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400">
                <a:solidFill>
                  <a:srgbClr val="FFFFFF"/>
                </a:solidFill>
                <a:latin typeface="Roboto"/>
                <a:ea typeface="Roboto"/>
                <a:cs typeface="Roboto"/>
                <a:sym typeface="Roboto"/>
              </a:rPr>
              <a:t>Barriers </a:t>
            </a:r>
            <a:endParaRPr sz="800">
              <a:solidFill>
                <a:srgbClr val="FFFFFF"/>
              </a:solidFill>
              <a:latin typeface="Roboto"/>
              <a:ea typeface="Roboto"/>
              <a:cs typeface="Roboto"/>
              <a:sym typeface="Roboto"/>
            </a:endParaRPr>
          </a:p>
        </p:txBody>
      </p:sp>
    </p:spTree>
    <p:extLst>
      <p:ext uri="{BB962C8B-B14F-4D97-AF65-F5344CB8AC3E}">
        <p14:creationId xmlns:p14="http://schemas.microsoft.com/office/powerpoint/2010/main" val="37592012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83991" y="2137859"/>
            <a:ext cx="10515600" cy="4351338"/>
          </a:xfrm>
        </p:spPr>
        <p:txBody>
          <a:bodyPr>
            <a:normAutofit/>
          </a:bodyPr>
          <a:lstStyle/>
          <a:p>
            <a:r>
              <a:rPr lang="en-US" sz="2800" dirty="0"/>
              <a:t>Assess prenatal diagnostic rates for congenital heart disease (CHD)</a:t>
            </a:r>
          </a:p>
          <a:p>
            <a:pPr marL="0" indent="0">
              <a:buNone/>
            </a:pPr>
            <a:endParaRPr lang="en-US" sz="2800" dirty="0"/>
          </a:p>
          <a:p>
            <a:r>
              <a:rPr lang="en-US" sz="2800" dirty="0"/>
              <a:t>Assess barriers to prenatal referrals			</a:t>
            </a:r>
          </a:p>
          <a:p>
            <a:endParaRPr lang="en-US" sz="2800" dirty="0"/>
          </a:p>
          <a:p>
            <a:r>
              <a:rPr lang="en-US" sz="2800" dirty="0"/>
              <a:t>Propose a pathway to improve the diagnostic rates</a:t>
            </a:r>
          </a:p>
          <a:p>
            <a:endParaRPr lang="en-US" sz="2800" dirty="0"/>
          </a:p>
          <a:p>
            <a:r>
              <a:rPr lang="en-US" sz="2800" dirty="0"/>
              <a:t>Future scope and vision</a:t>
            </a:r>
          </a:p>
        </p:txBody>
      </p:sp>
      <p:sp>
        <p:nvSpPr>
          <p:cNvPr id="4" name="Title 1">
            <a:extLst>
              <a:ext uri="{FF2B5EF4-FFF2-40B4-BE49-F238E27FC236}">
                <a16:creationId xmlns:a16="http://schemas.microsoft.com/office/drawing/2014/main" id="{5C54A381-B4DD-6B79-72E7-8DD751BDAC8B}"/>
              </a:ext>
            </a:extLst>
          </p:cNvPr>
          <p:cNvSpPr txBox="1">
            <a:spLocks/>
          </p:cNvSpPr>
          <p:nvPr/>
        </p:nvSpPr>
        <p:spPr>
          <a:xfrm>
            <a:off x="2319454" y="365126"/>
            <a:ext cx="8015171" cy="987813"/>
          </a:xfrm>
          <a:prstGeom prst="rect">
            <a:avLst/>
          </a:prstGeom>
        </p:spPr>
        <p:txBody>
          <a:bodyPr vert="horz" lIns="91440" tIns="45720" rIns="91440" bIns="45720" rtlCol="0" anchor="ctr">
            <a:noAutofit/>
          </a:bodyPr>
          <a:lstStyle>
            <a:lvl1pPr algn="l" defTabSz="914418"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latin typeface="+mn-lt"/>
              </a:rPr>
              <a:t>Objectives</a:t>
            </a:r>
          </a:p>
        </p:txBody>
      </p:sp>
      <p:pic>
        <p:nvPicPr>
          <p:cNvPr id="8" name="Graphic 7" descr="Person with idea outline">
            <a:extLst>
              <a:ext uri="{FF2B5EF4-FFF2-40B4-BE49-F238E27FC236}">
                <a16:creationId xmlns:a16="http://schemas.microsoft.com/office/drawing/2014/main" id="{E634EC6B-B2F2-8B6D-5164-09250DEB25A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6741" y="5008792"/>
            <a:ext cx="914400" cy="914400"/>
          </a:xfrm>
          <a:prstGeom prst="rect">
            <a:avLst/>
          </a:prstGeom>
        </p:spPr>
      </p:pic>
      <p:pic>
        <p:nvPicPr>
          <p:cNvPr id="10" name="Graphic 9" descr="Route (Two Pins With A Path) with solid fill">
            <a:extLst>
              <a:ext uri="{FF2B5EF4-FFF2-40B4-BE49-F238E27FC236}">
                <a16:creationId xmlns:a16="http://schemas.microsoft.com/office/drawing/2014/main" id="{2C57AE27-82DA-7921-89D4-5BC37B357D1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6741" y="3901958"/>
            <a:ext cx="914400" cy="914400"/>
          </a:xfrm>
          <a:prstGeom prst="rect">
            <a:avLst/>
          </a:prstGeom>
        </p:spPr>
      </p:pic>
      <p:pic>
        <p:nvPicPr>
          <p:cNvPr id="12" name="Graphic 11" descr="Construction Barricade with solid fill">
            <a:extLst>
              <a:ext uri="{FF2B5EF4-FFF2-40B4-BE49-F238E27FC236}">
                <a16:creationId xmlns:a16="http://schemas.microsoft.com/office/drawing/2014/main" id="{814CD4B1-7B4F-570B-318D-FBDBE408AF7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17216" y="2971800"/>
            <a:ext cx="914400" cy="914400"/>
          </a:xfrm>
          <a:prstGeom prst="rect">
            <a:avLst/>
          </a:prstGeom>
        </p:spPr>
      </p:pic>
      <p:pic>
        <p:nvPicPr>
          <p:cNvPr id="14" name="Graphic 13" descr="Exponential Graph outline">
            <a:extLst>
              <a:ext uri="{FF2B5EF4-FFF2-40B4-BE49-F238E27FC236}">
                <a16:creationId xmlns:a16="http://schemas.microsoft.com/office/drawing/2014/main" id="{7493BC34-9045-FB56-1A79-0BF726CE9BA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79116" y="1945425"/>
            <a:ext cx="914400" cy="914400"/>
          </a:xfrm>
          <a:prstGeom prst="rect">
            <a:avLst/>
          </a:prstGeom>
        </p:spPr>
      </p:pic>
    </p:spTree>
    <p:extLst>
      <p:ext uri="{BB962C8B-B14F-4D97-AF65-F5344CB8AC3E}">
        <p14:creationId xmlns:p14="http://schemas.microsoft.com/office/powerpoint/2010/main" val="37941120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B723ED7-C6DE-8779-EBE1-AB845A0F16F5}"/>
              </a:ext>
            </a:extLst>
          </p:cNvPr>
          <p:cNvPicPr>
            <a:picLocks noChangeAspect="1"/>
          </p:cNvPicPr>
          <p:nvPr/>
        </p:nvPicPr>
        <p:blipFill>
          <a:blip r:embed="rId3"/>
          <a:srcRect b="13949"/>
          <a:stretch/>
        </p:blipFill>
        <p:spPr>
          <a:xfrm>
            <a:off x="132119" y="1562903"/>
            <a:ext cx="4412389" cy="5274930"/>
          </a:xfrm>
          <a:prstGeom prst="rect">
            <a:avLst/>
          </a:prstGeom>
          <a:ln w="57150">
            <a:solidFill>
              <a:schemeClr val="accent1"/>
            </a:solidFill>
          </a:ln>
        </p:spPr>
      </p:pic>
      <p:pic>
        <p:nvPicPr>
          <p:cNvPr id="19" name="Graphic 18" descr="Pregnant lady outline">
            <a:extLst>
              <a:ext uri="{FF2B5EF4-FFF2-40B4-BE49-F238E27FC236}">
                <a16:creationId xmlns:a16="http://schemas.microsoft.com/office/drawing/2014/main" id="{D5FC148A-0995-2F6C-949A-E2DED80BB62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10309" y="2564410"/>
            <a:ext cx="1592339" cy="1592339"/>
          </a:xfrm>
          <a:prstGeom prst="rect">
            <a:avLst/>
          </a:prstGeom>
        </p:spPr>
      </p:pic>
      <p:pic>
        <p:nvPicPr>
          <p:cNvPr id="17" name="Graphic 16" descr="Polaroid Pictures with solid fill">
            <a:extLst>
              <a:ext uri="{FF2B5EF4-FFF2-40B4-BE49-F238E27FC236}">
                <a16:creationId xmlns:a16="http://schemas.microsoft.com/office/drawing/2014/main" id="{AB511AD2-CCB3-D777-6A9D-B0E87925011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003114" y="3098230"/>
            <a:ext cx="914400" cy="914400"/>
          </a:xfrm>
          <a:prstGeom prst="rect">
            <a:avLst/>
          </a:prstGeom>
        </p:spPr>
      </p:pic>
      <p:sp>
        <p:nvSpPr>
          <p:cNvPr id="23" name="Bent Arrow 22">
            <a:extLst>
              <a:ext uri="{FF2B5EF4-FFF2-40B4-BE49-F238E27FC236}">
                <a16:creationId xmlns:a16="http://schemas.microsoft.com/office/drawing/2014/main" id="{79883061-52EB-2CBA-661C-C0F9F066E886}"/>
              </a:ext>
            </a:extLst>
          </p:cNvPr>
          <p:cNvSpPr/>
          <p:nvPr/>
        </p:nvSpPr>
        <p:spPr>
          <a:xfrm rot="10800000">
            <a:off x="9047018" y="2558419"/>
            <a:ext cx="1149928" cy="1108363"/>
          </a:xfrm>
          <a:prstGeom prst="bentArrow">
            <a:avLst>
              <a:gd name="adj1" fmla="val 16250"/>
              <a:gd name="adj2" fmla="val 25000"/>
              <a:gd name="adj3" fmla="val 25000"/>
              <a:gd name="adj4" fmla="val 43750"/>
            </a:avLst>
          </a:prstGeom>
          <a:solidFill>
            <a:schemeClr val="tx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 name="Picture 3">
            <a:extLst>
              <a:ext uri="{FF2B5EF4-FFF2-40B4-BE49-F238E27FC236}">
                <a16:creationId xmlns:a16="http://schemas.microsoft.com/office/drawing/2014/main" id="{D98CA645-12F2-CAC6-92C5-4C33E5F526F1}"/>
              </a:ext>
            </a:extLst>
          </p:cNvPr>
          <p:cNvPicPr>
            <a:picLocks noChangeAspect="1"/>
          </p:cNvPicPr>
          <p:nvPr/>
        </p:nvPicPr>
        <p:blipFill>
          <a:blip r:embed="rId8"/>
          <a:stretch>
            <a:fillRect/>
          </a:stretch>
        </p:blipFill>
        <p:spPr>
          <a:xfrm>
            <a:off x="4277052" y="179505"/>
            <a:ext cx="7772400" cy="2122858"/>
          </a:xfrm>
          <a:prstGeom prst="rect">
            <a:avLst/>
          </a:prstGeom>
        </p:spPr>
      </p:pic>
      <p:sp>
        <p:nvSpPr>
          <p:cNvPr id="3" name="Content Placeholder 2">
            <a:extLst>
              <a:ext uri="{FF2B5EF4-FFF2-40B4-BE49-F238E27FC236}">
                <a16:creationId xmlns:a16="http://schemas.microsoft.com/office/drawing/2014/main" id="{4D71A0FF-5288-83BD-3AC6-F00F59EC73A5}"/>
              </a:ext>
            </a:extLst>
          </p:cNvPr>
          <p:cNvSpPr>
            <a:spLocks noGrp="1"/>
          </p:cNvSpPr>
          <p:nvPr>
            <p:ph idx="1"/>
          </p:nvPr>
        </p:nvSpPr>
        <p:spPr>
          <a:xfrm>
            <a:off x="7722011" y="1286894"/>
            <a:ext cx="4151541" cy="480061"/>
          </a:xfrm>
        </p:spPr>
        <p:txBody>
          <a:bodyPr>
            <a:noAutofit/>
          </a:bodyPr>
          <a:lstStyle/>
          <a:p>
            <a:pPr marL="0" indent="0" algn="r">
              <a:buNone/>
            </a:pPr>
            <a:r>
              <a:rPr lang="en-US" sz="1600" dirty="0"/>
              <a:t>Ultrasound </a:t>
            </a:r>
            <a:r>
              <a:rPr lang="en-US" sz="1600" dirty="0" err="1"/>
              <a:t>Obstet</a:t>
            </a:r>
            <a:r>
              <a:rPr lang="en-US" sz="1600" dirty="0"/>
              <a:t> </a:t>
            </a:r>
            <a:r>
              <a:rPr lang="en-US" sz="1600" dirty="0" err="1"/>
              <a:t>Gynecol</a:t>
            </a:r>
            <a:r>
              <a:rPr lang="en-US" sz="1600" dirty="0"/>
              <a:t> 2020; 55: 747–757</a:t>
            </a:r>
            <a:br>
              <a:rPr lang="en-US" sz="1600" dirty="0"/>
            </a:br>
            <a:endParaRPr lang="en-US" sz="1600" dirty="0"/>
          </a:p>
          <a:p>
            <a:pPr marL="0" indent="0" algn="r">
              <a:buNone/>
            </a:pPr>
            <a:endParaRPr lang="en-US" sz="1600" dirty="0"/>
          </a:p>
        </p:txBody>
      </p:sp>
      <p:pic>
        <p:nvPicPr>
          <p:cNvPr id="6" name="Picture 5">
            <a:extLst>
              <a:ext uri="{FF2B5EF4-FFF2-40B4-BE49-F238E27FC236}">
                <a16:creationId xmlns:a16="http://schemas.microsoft.com/office/drawing/2014/main" id="{2A0D9071-82E4-DCEB-DD4A-B4A647D39486}"/>
              </a:ext>
            </a:extLst>
          </p:cNvPr>
          <p:cNvPicPr>
            <a:picLocks noChangeAspect="1"/>
          </p:cNvPicPr>
          <p:nvPr/>
        </p:nvPicPr>
        <p:blipFill>
          <a:blip r:embed="rId9"/>
          <a:srcRect/>
          <a:stretch/>
        </p:blipFill>
        <p:spPr>
          <a:xfrm>
            <a:off x="5236863" y="2329659"/>
            <a:ext cx="6349285" cy="4346444"/>
          </a:xfrm>
          <a:prstGeom prst="rect">
            <a:avLst/>
          </a:prstGeom>
          <a:ln w="38100">
            <a:solidFill>
              <a:schemeClr val="accent1"/>
            </a:solidFill>
          </a:ln>
        </p:spPr>
      </p:pic>
      <p:pic>
        <p:nvPicPr>
          <p:cNvPr id="7" name="Picture 6">
            <a:extLst>
              <a:ext uri="{FF2B5EF4-FFF2-40B4-BE49-F238E27FC236}">
                <a16:creationId xmlns:a16="http://schemas.microsoft.com/office/drawing/2014/main" id="{9AD4CD6A-FE99-5DDA-E397-8FE7C85AE6A9}"/>
              </a:ext>
            </a:extLst>
          </p:cNvPr>
          <p:cNvPicPr>
            <a:picLocks noChangeAspect="1"/>
          </p:cNvPicPr>
          <p:nvPr/>
        </p:nvPicPr>
        <p:blipFill>
          <a:blip r:embed="rId9"/>
          <a:srcRect t="26691" r="18393" b="61198"/>
          <a:stretch/>
        </p:blipFill>
        <p:spPr>
          <a:xfrm>
            <a:off x="2747676" y="3319676"/>
            <a:ext cx="8602840" cy="873982"/>
          </a:xfrm>
          <a:prstGeom prst="rect">
            <a:avLst/>
          </a:prstGeom>
          <a:ln w="38100">
            <a:solidFill>
              <a:srgbClr val="C00000"/>
            </a:solidFill>
          </a:ln>
        </p:spPr>
      </p:pic>
      <p:pic>
        <p:nvPicPr>
          <p:cNvPr id="8" name="Picture 7">
            <a:extLst>
              <a:ext uri="{FF2B5EF4-FFF2-40B4-BE49-F238E27FC236}">
                <a16:creationId xmlns:a16="http://schemas.microsoft.com/office/drawing/2014/main" id="{E109EF7D-E86D-FEC9-B302-D53A3E5041A2}"/>
              </a:ext>
            </a:extLst>
          </p:cNvPr>
          <p:cNvPicPr>
            <a:picLocks noChangeAspect="1"/>
          </p:cNvPicPr>
          <p:nvPr/>
        </p:nvPicPr>
        <p:blipFill>
          <a:blip r:embed="rId9"/>
          <a:srcRect t="59120" r="17195" b="25438"/>
          <a:stretch/>
        </p:blipFill>
        <p:spPr>
          <a:xfrm>
            <a:off x="2747676" y="4397811"/>
            <a:ext cx="8602840" cy="1098235"/>
          </a:xfrm>
          <a:prstGeom prst="rect">
            <a:avLst/>
          </a:prstGeom>
          <a:ln w="38100">
            <a:solidFill>
              <a:srgbClr val="C00000"/>
            </a:solidFill>
          </a:ln>
        </p:spPr>
      </p:pic>
      <p:pic>
        <p:nvPicPr>
          <p:cNvPr id="10" name="Picture 9">
            <a:extLst>
              <a:ext uri="{FF2B5EF4-FFF2-40B4-BE49-F238E27FC236}">
                <a16:creationId xmlns:a16="http://schemas.microsoft.com/office/drawing/2014/main" id="{19143746-1837-8E2E-A9C8-4CDC4096C427}"/>
              </a:ext>
            </a:extLst>
          </p:cNvPr>
          <p:cNvPicPr>
            <a:picLocks noChangeAspect="1"/>
          </p:cNvPicPr>
          <p:nvPr/>
        </p:nvPicPr>
        <p:blipFill>
          <a:blip r:embed="rId9"/>
          <a:srcRect t="73984" r="17870" b="17081"/>
          <a:stretch/>
        </p:blipFill>
        <p:spPr>
          <a:xfrm>
            <a:off x="2747676" y="5707516"/>
            <a:ext cx="8602840" cy="640753"/>
          </a:xfrm>
          <a:prstGeom prst="rect">
            <a:avLst/>
          </a:prstGeom>
          <a:ln w="38100">
            <a:solidFill>
              <a:srgbClr val="C00000"/>
            </a:solidFill>
          </a:ln>
        </p:spPr>
      </p:pic>
      <p:pic>
        <p:nvPicPr>
          <p:cNvPr id="2" name="Picture 1">
            <a:extLst>
              <a:ext uri="{FF2B5EF4-FFF2-40B4-BE49-F238E27FC236}">
                <a16:creationId xmlns:a16="http://schemas.microsoft.com/office/drawing/2014/main" id="{ECF7D83E-9554-4483-7990-048B5A9336E7}"/>
              </a:ext>
            </a:extLst>
          </p:cNvPr>
          <p:cNvPicPr>
            <a:picLocks noChangeAspect="1"/>
          </p:cNvPicPr>
          <p:nvPr/>
        </p:nvPicPr>
        <p:blipFill>
          <a:blip r:embed="rId9"/>
          <a:srcRect l="31592" t="10368" r="26335" b="82872"/>
          <a:stretch/>
        </p:blipFill>
        <p:spPr>
          <a:xfrm>
            <a:off x="5390672" y="2585714"/>
            <a:ext cx="5791184" cy="636977"/>
          </a:xfrm>
          <a:prstGeom prst="rect">
            <a:avLst/>
          </a:prstGeom>
          <a:ln w="38100">
            <a:noFill/>
          </a:ln>
        </p:spPr>
      </p:pic>
    </p:spTree>
    <p:extLst>
      <p:ext uri="{BB962C8B-B14F-4D97-AF65-F5344CB8AC3E}">
        <p14:creationId xmlns:p14="http://schemas.microsoft.com/office/powerpoint/2010/main" val="1950203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childTnLst>
                          </p:cTn>
                        </p:par>
                        <p:par>
                          <p:cTn id="8" fill="hold">
                            <p:stCondLst>
                              <p:cond delay="500"/>
                            </p:stCondLst>
                            <p:childTnLst>
                              <p:par>
                                <p:cTn id="9" presetID="55"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p:cTn id="11" dur="1000" fill="hold"/>
                                        <p:tgtEl>
                                          <p:spTgt spid="19"/>
                                        </p:tgtEl>
                                        <p:attrNameLst>
                                          <p:attrName>ppt_w</p:attrName>
                                        </p:attrNameLst>
                                      </p:cBhvr>
                                      <p:tavLst>
                                        <p:tav tm="0">
                                          <p:val>
                                            <p:strVal val="#ppt_w*0.70"/>
                                          </p:val>
                                        </p:tav>
                                        <p:tav tm="100000">
                                          <p:val>
                                            <p:strVal val="#ppt_w"/>
                                          </p:val>
                                        </p:tav>
                                      </p:tavLst>
                                    </p:anim>
                                    <p:anim calcmode="lin" valueType="num">
                                      <p:cBhvr>
                                        <p:cTn id="12" dur="1000" fill="hold"/>
                                        <p:tgtEl>
                                          <p:spTgt spid="19"/>
                                        </p:tgtEl>
                                        <p:attrNameLst>
                                          <p:attrName>ppt_h</p:attrName>
                                        </p:attrNameLst>
                                      </p:cBhvr>
                                      <p:tavLst>
                                        <p:tav tm="0">
                                          <p:val>
                                            <p:strVal val="#ppt_h"/>
                                          </p:val>
                                        </p:tav>
                                        <p:tav tm="100000">
                                          <p:val>
                                            <p:strVal val="#ppt_h"/>
                                          </p:val>
                                        </p:tav>
                                      </p:tavLst>
                                    </p:anim>
                                    <p:animEffect transition="in" filter="fade">
                                      <p:cBhvr>
                                        <p:cTn id="13" dur="1000"/>
                                        <p:tgtEl>
                                          <p:spTgt spid="19"/>
                                        </p:tgtEl>
                                      </p:cBhvr>
                                    </p:animEffect>
                                  </p:childTnLst>
                                </p:cTn>
                              </p:par>
                            </p:childTnLst>
                          </p:cTn>
                        </p:par>
                        <p:par>
                          <p:cTn id="14" fill="hold">
                            <p:stCondLst>
                              <p:cond delay="1500"/>
                            </p:stCondLst>
                            <p:childTnLst>
                              <p:par>
                                <p:cTn id="15" presetID="55" presetClass="entr" presetSubtype="0"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1000" fill="hold"/>
                                        <p:tgtEl>
                                          <p:spTgt spid="17"/>
                                        </p:tgtEl>
                                        <p:attrNameLst>
                                          <p:attrName>ppt_w</p:attrName>
                                        </p:attrNameLst>
                                      </p:cBhvr>
                                      <p:tavLst>
                                        <p:tav tm="0">
                                          <p:val>
                                            <p:strVal val="#ppt_w*0.70"/>
                                          </p:val>
                                        </p:tav>
                                        <p:tav tm="100000">
                                          <p:val>
                                            <p:strVal val="#ppt_w"/>
                                          </p:val>
                                        </p:tav>
                                      </p:tavLst>
                                    </p:anim>
                                    <p:anim calcmode="lin" valueType="num">
                                      <p:cBhvr>
                                        <p:cTn id="18" dur="1000" fill="hold"/>
                                        <p:tgtEl>
                                          <p:spTgt spid="17"/>
                                        </p:tgtEl>
                                        <p:attrNameLst>
                                          <p:attrName>ppt_h</p:attrName>
                                        </p:attrNameLst>
                                      </p:cBhvr>
                                      <p:tavLst>
                                        <p:tav tm="0">
                                          <p:val>
                                            <p:strVal val="#ppt_h"/>
                                          </p:val>
                                        </p:tav>
                                        <p:tav tm="100000">
                                          <p:val>
                                            <p:strVal val="#ppt_h"/>
                                          </p:val>
                                        </p:tav>
                                      </p:tavLst>
                                    </p:anim>
                                    <p:animEffect transition="in" filter="fade">
                                      <p:cBhvr>
                                        <p:cTn id="19" dur="10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1000" fill="hold"/>
                                        <p:tgtEl>
                                          <p:spTgt spid="5"/>
                                        </p:tgtEl>
                                        <p:attrNameLst>
                                          <p:attrName>ppt_w</p:attrName>
                                        </p:attrNameLst>
                                      </p:cBhvr>
                                      <p:tavLst>
                                        <p:tav tm="0">
                                          <p:val>
                                            <p:fltVal val="0"/>
                                          </p:val>
                                        </p:tav>
                                        <p:tav tm="100000">
                                          <p:val>
                                            <p:strVal val="#ppt_w"/>
                                          </p:val>
                                        </p:tav>
                                      </p:tavLst>
                                    </p:anim>
                                    <p:anim calcmode="lin" valueType="num">
                                      <p:cBhvr>
                                        <p:cTn id="25" dur="1000" fill="hold"/>
                                        <p:tgtEl>
                                          <p:spTgt spid="5"/>
                                        </p:tgtEl>
                                        <p:attrNameLst>
                                          <p:attrName>ppt_h</p:attrName>
                                        </p:attrNameLst>
                                      </p:cBhvr>
                                      <p:tavLst>
                                        <p:tav tm="0">
                                          <p:val>
                                            <p:fltVal val="0"/>
                                          </p:val>
                                        </p:tav>
                                        <p:tav tm="100000">
                                          <p:val>
                                            <p:strVal val="#ppt_h"/>
                                          </p:val>
                                        </p:tav>
                                      </p:tavLst>
                                    </p:anim>
                                    <p:animEffect transition="in" filter="fade">
                                      <p:cBhvr>
                                        <p:cTn id="26" dur="10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32"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circle(out)">
                                      <p:cBhvr>
                                        <p:cTn id="31" dur="20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2"/>
                                        </p:tgtEl>
                                        <p:attrNameLst>
                                          <p:attrName>style.visibility</p:attrName>
                                        </p:attrNameLst>
                                      </p:cBhvr>
                                      <p:to>
                                        <p:strVal val="visible"/>
                                      </p:to>
                                    </p:set>
                                    <p:anim calcmode="lin" valueType="num">
                                      <p:cBhvr>
                                        <p:cTn id="36" dur="500" fill="hold"/>
                                        <p:tgtEl>
                                          <p:spTgt spid="2"/>
                                        </p:tgtEl>
                                        <p:attrNameLst>
                                          <p:attrName>ppt_w</p:attrName>
                                        </p:attrNameLst>
                                      </p:cBhvr>
                                      <p:tavLst>
                                        <p:tav tm="0">
                                          <p:val>
                                            <p:fltVal val="0"/>
                                          </p:val>
                                        </p:tav>
                                        <p:tav tm="100000">
                                          <p:val>
                                            <p:strVal val="#ppt_w"/>
                                          </p:val>
                                        </p:tav>
                                      </p:tavLst>
                                    </p:anim>
                                    <p:anim calcmode="lin" valueType="num">
                                      <p:cBhvr>
                                        <p:cTn id="37" dur="500" fill="hold"/>
                                        <p:tgtEl>
                                          <p:spTgt spid="2"/>
                                        </p:tgtEl>
                                        <p:attrNameLst>
                                          <p:attrName>ppt_h</p:attrName>
                                        </p:attrNameLst>
                                      </p:cBhvr>
                                      <p:tavLst>
                                        <p:tav tm="0">
                                          <p:val>
                                            <p:fltVal val="0"/>
                                          </p:val>
                                        </p:tav>
                                        <p:tav tm="100000">
                                          <p:val>
                                            <p:strVal val="#ppt_h"/>
                                          </p:val>
                                        </p:tav>
                                      </p:tavLst>
                                    </p:anim>
                                    <p:animEffect transition="in" filter="fade">
                                      <p:cBhvr>
                                        <p:cTn id="38" dur="500"/>
                                        <p:tgtEl>
                                          <p:spTgt spid="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wipe(left)">
                                      <p:cBhvr>
                                        <p:cTn id="43" dur="500"/>
                                        <p:tgtEl>
                                          <p:spTgt spid="7"/>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wipe(left)">
                                      <p:cBhvr>
                                        <p:cTn id="48" dur="500"/>
                                        <p:tgtEl>
                                          <p:spTgt spid="8"/>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wipe(left)">
                                      <p:cBhvr>
                                        <p:cTn id="5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mn-lt"/>
              </a:rPr>
              <a:t>FHS Education </a:t>
            </a:r>
            <a:r>
              <a:rPr lang="en-US" b="1">
                <a:latin typeface="+mn-lt"/>
              </a:rPr>
              <a:t>Webinar Link</a:t>
            </a:r>
            <a:endParaRPr lang="en-US" b="1" dirty="0">
              <a:latin typeface="+mn-lt"/>
            </a:endParaRPr>
          </a:p>
        </p:txBody>
      </p:sp>
      <p:sp>
        <p:nvSpPr>
          <p:cNvPr id="3" name="Content Placeholder 2"/>
          <p:cNvSpPr>
            <a:spLocks noGrp="1"/>
          </p:cNvSpPr>
          <p:nvPr>
            <p:ph idx="1"/>
          </p:nvPr>
        </p:nvSpPr>
        <p:spPr/>
        <p:txBody>
          <a:bodyPr/>
          <a:lstStyle/>
          <a:p>
            <a:pPr marL="0" indent="0">
              <a:buNone/>
            </a:pPr>
            <a:endParaRPr lang="en-US" dirty="0"/>
          </a:p>
          <a:p>
            <a:endParaRPr lang="en-US" dirty="0"/>
          </a:p>
          <a:p>
            <a:r>
              <a:rPr lang="en-US" u="sng" dirty="0"/>
              <a:t>Screening views and image optimization: </a:t>
            </a:r>
          </a:p>
        </p:txBody>
      </p:sp>
    </p:spTree>
    <p:extLst>
      <p:ext uri="{BB962C8B-B14F-4D97-AF65-F5344CB8AC3E}">
        <p14:creationId xmlns:p14="http://schemas.microsoft.com/office/powerpoint/2010/main" val="34970618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2535238"/>
            <a:ext cx="10953750" cy="2674937"/>
          </a:xfrm>
        </p:spPr>
        <p:txBody>
          <a:bodyPr>
            <a:normAutofit/>
          </a:bodyPr>
          <a:lstStyle/>
          <a:p>
            <a:pPr marL="0" indent="0" algn="ctr">
              <a:buNone/>
            </a:pPr>
            <a:r>
              <a:rPr lang="en-US" sz="3200" i="1" dirty="0">
                <a:solidFill>
                  <a:srgbClr val="C00000"/>
                </a:solidFill>
              </a:rPr>
              <a:t>This highlights the continuing need for further education, training, and innovation to improve the accuracy of obstetrical scanning and to expand the availability of fetal echocardiography services nationally</a:t>
            </a:r>
          </a:p>
        </p:txBody>
      </p:sp>
    </p:spTree>
    <p:extLst>
      <p:ext uri="{BB962C8B-B14F-4D97-AF65-F5344CB8AC3E}">
        <p14:creationId xmlns:p14="http://schemas.microsoft.com/office/powerpoint/2010/main" val="2166323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a:extLst>
              <a:ext uri="{FF2B5EF4-FFF2-40B4-BE49-F238E27FC236}">
                <a16:creationId xmlns:a16="http://schemas.microsoft.com/office/drawing/2014/main" id="{40A6FA2A-F2C6-EC5F-92E9-29E383BBFA23}"/>
              </a:ext>
            </a:extLst>
          </p:cNvPr>
          <p:cNvSpPr/>
          <p:nvPr/>
        </p:nvSpPr>
        <p:spPr>
          <a:xfrm>
            <a:off x="3553969" y="3597488"/>
            <a:ext cx="4232749" cy="1744808"/>
          </a:xfrm>
          <a:prstGeom prst="roundRect">
            <a:avLst/>
          </a:prstGeom>
          <a:solidFill>
            <a:srgbClr val="EE174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dirty="0"/>
              <a:t>OB sonographer lectures</a:t>
            </a:r>
          </a:p>
          <a:p>
            <a:pPr algn="r"/>
            <a:r>
              <a:rPr lang="en-US" dirty="0"/>
              <a:t>Five-axial view screening</a:t>
            </a:r>
          </a:p>
        </p:txBody>
      </p:sp>
      <p:sp>
        <p:nvSpPr>
          <p:cNvPr id="7" name="Rounded Rectangle 6">
            <a:extLst>
              <a:ext uri="{FF2B5EF4-FFF2-40B4-BE49-F238E27FC236}">
                <a16:creationId xmlns:a16="http://schemas.microsoft.com/office/drawing/2014/main" id="{0823CD0B-4A8A-139A-5AC2-1BF4C8CEC403}"/>
              </a:ext>
            </a:extLst>
          </p:cNvPr>
          <p:cNvSpPr/>
          <p:nvPr/>
        </p:nvSpPr>
        <p:spPr>
          <a:xfrm>
            <a:off x="6066781" y="5390604"/>
            <a:ext cx="5048905" cy="1316736"/>
          </a:xfrm>
          <a:prstGeom prst="roundRect">
            <a:avLst/>
          </a:prstGeom>
          <a:solidFill>
            <a:srgbClr val="EE174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dirty="0"/>
              <a:t>On-site fetal cardiologists supervise all </a:t>
            </a:r>
          </a:p>
          <a:p>
            <a:pPr algn="r"/>
            <a:r>
              <a:rPr lang="en-US" dirty="0"/>
              <a:t>fetal echocardiograms at all MFM clinics</a:t>
            </a:r>
          </a:p>
          <a:p>
            <a:pPr algn="r"/>
            <a:endParaRPr lang="en-US" dirty="0"/>
          </a:p>
        </p:txBody>
      </p:sp>
      <p:pic>
        <p:nvPicPr>
          <p:cNvPr id="11" name="Picture 10">
            <a:extLst>
              <a:ext uri="{FF2B5EF4-FFF2-40B4-BE49-F238E27FC236}">
                <a16:creationId xmlns:a16="http://schemas.microsoft.com/office/drawing/2014/main" id="{68726447-0D14-0359-2F7D-31DBA35E6889}"/>
              </a:ext>
            </a:extLst>
          </p:cNvPr>
          <p:cNvPicPr>
            <a:picLocks noChangeAspect="1"/>
          </p:cNvPicPr>
          <p:nvPr/>
        </p:nvPicPr>
        <p:blipFill>
          <a:blip r:embed="rId3"/>
          <a:stretch>
            <a:fillRect/>
          </a:stretch>
        </p:blipFill>
        <p:spPr>
          <a:xfrm>
            <a:off x="2863535" y="140630"/>
            <a:ext cx="5197795" cy="2006010"/>
          </a:xfrm>
          <a:prstGeom prst="rect">
            <a:avLst/>
          </a:prstGeom>
        </p:spPr>
      </p:pic>
      <p:pic>
        <p:nvPicPr>
          <p:cNvPr id="1026" name="Picture 2" descr="Las Vegas Heart in Nevada&quot; Sticker for ...">
            <a:extLst>
              <a:ext uri="{FF2B5EF4-FFF2-40B4-BE49-F238E27FC236}">
                <a16:creationId xmlns:a16="http://schemas.microsoft.com/office/drawing/2014/main" id="{FBAA4E87-3D9D-9C39-65F0-060F97BF3A1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backgroundMark x1="88444" y1="26667" x2="88444" y2="26667"/>
                      </a14:backgroundRemoval>
                    </a14:imgEffect>
                  </a14:imgLayer>
                </a14:imgProps>
              </a:ext>
              <a:ext uri="{28A0092B-C50C-407E-A947-70E740481C1C}">
                <a14:useLocalDpi xmlns:a14="http://schemas.microsoft.com/office/drawing/2010/main" val="0"/>
              </a:ext>
            </a:extLst>
          </a:blip>
          <a:srcRect/>
          <a:stretch>
            <a:fillRect/>
          </a:stretch>
        </p:blipFill>
        <p:spPr bwMode="auto">
          <a:xfrm>
            <a:off x="8335942" y="429035"/>
            <a:ext cx="3497180" cy="3497180"/>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a:extLst>
              <a:ext uri="{FF2B5EF4-FFF2-40B4-BE49-F238E27FC236}">
                <a16:creationId xmlns:a16="http://schemas.microsoft.com/office/drawing/2014/main" id="{6D064140-3E0C-8811-2180-B6CAA46C5F5E}"/>
              </a:ext>
            </a:extLst>
          </p:cNvPr>
          <p:cNvSpPr/>
          <p:nvPr/>
        </p:nvSpPr>
        <p:spPr>
          <a:xfrm>
            <a:off x="1003445" y="2280752"/>
            <a:ext cx="4472339" cy="1182624"/>
          </a:xfrm>
          <a:prstGeom prst="roundRect">
            <a:avLst/>
          </a:prstGeom>
          <a:solidFill>
            <a:srgbClr val="EE174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dirty="0"/>
              <a:t>Ongoing educational programs </a:t>
            </a:r>
          </a:p>
          <a:p>
            <a:pPr algn="r"/>
            <a:r>
              <a:rPr lang="en-US" dirty="0"/>
              <a:t>for OB and MFM sonographers</a:t>
            </a:r>
          </a:p>
        </p:txBody>
      </p:sp>
      <p:pic>
        <p:nvPicPr>
          <p:cNvPr id="13" name="Graphic 12" descr="Classroom with solid fill">
            <a:extLst>
              <a:ext uri="{FF2B5EF4-FFF2-40B4-BE49-F238E27FC236}">
                <a16:creationId xmlns:a16="http://schemas.microsoft.com/office/drawing/2014/main" id="{5A2C3882-0793-B3BF-88E8-51DE6A16012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312215" y="2414864"/>
            <a:ext cx="914400" cy="914400"/>
          </a:xfrm>
          <a:prstGeom prst="rect">
            <a:avLst/>
          </a:prstGeom>
        </p:spPr>
      </p:pic>
      <p:pic>
        <p:nvPicPr>
          <p:cNvPr id="14" name="Picture 13">
            <a:extLst>
              <a:ext uri="{FF2B5EF4-FFF2-40B4-BE49-F238E27FC236}">
                <a16:creationId xmlns:a16="http://schemas.microsoft.com/office/drawing/2014/main" id="{626348F1-49F4-783C-068A-BB807A64FDCE}"/>
              </a:ext>
            </a:extLst>
          </p:cNvPr>
          <p:cNvPicPr>
            <a:picLocks noChangeAspect="1"/>
          </p:cNvPicPr>
          <p:nvPr/>
        </p:nvPicPr>
        <p:blipFill>
          <a:blip r:embed="rId8"/>
          <a:srcRect l="8554" t="26593" r="43626" b="33689"/>
          <a:stretch/>
        </p:blipFill>
        <p:spPr>
          <a:xfrm>
            <a:off x="3811022" y="3739048"/>
            <a:ext cx="1282367" cy="1493520"/>
          </a:xfrm>
          <a:prstGeom prst="rect">
            <a:avLst/>
          </a:prstGeom>
        </p:spPr>
      </p:pic>
      <p:pic>
        <p:nvPicPr>
          <p:cNvPr id="16" name="Graphic 15" descr="Doctor female with solid fill">
            <a:extLst>
              <a:ext uri="{FF2B5EF4-FFF2-40B4-BE49-F238E27FC236}">
                <a16:creationId xmlns:a16="http://schemas.microsoft.com/office/drawing/2014/main" id="{45217CDC-183E-B97D-215C-105A07878BB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103611" y="5488196"/>
            <a:ext cx="1139197" cy="1139197"/>
          </a:xfrm>
          <a:prstGeom prst="rect">
            <a:avLst/>
          </a:prstGeom>
        </p:spPr>
      </p:pic>
      <p:pic>
        <p:nvPicPr>
          <p:cNvPr id="18" name="Graphic 17" descr="Users outline">
            <a:extLst>
              <a:ext uri="{FF2B5EF4-FFF2-40B4-BE49-F238E27FC236}">
                <a16:creationId xmlns:a16="http://schemas.microsoft.com/office/drawing/2014/main" id="{FC4DF36F-B570-121A-9358-738934204C4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301827" y="4643966"/>
            <a:ext cx="710522" cy="710522"/>
          </a:xfrm>
          <a:prstGeom prst="rect">
            <a:avLst/>
          </a:prstGeom>
        </p:spPr>
      </p:pic>
      <p:pic>
        <p:nvPicPr>
          <p:cNvPr id="19" name="Graphic 18" descr="Users outline">
            <a:extLst>
              <a:ext uri="{FF2B5EF4-FFF2-40B4-BE49-F238E27FC236}">
                <a16:creationId xmlns:a16="http://schemas.microsoft.com/office/drawing/2014/main" id="{C5A54B70-30BA-16EE-B45E-36146681174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069392" y="6057793"/>
            <a:ext cx="711370" cy="711370"/>
          </a:xfrm>
          <a:prstGeom prst="rect">
            <a:avLst/>
          </a:prstGeom>
        </p:spPr>
      </p:pic>
      <p:pic>
        <p:nvPicPr>
          <p:cNvPr id="20" name="Graphic 19" descr="Users outline">
            <a:extLst>
              <a:ext uri="{FF2B5EF4-FFF2-40B4-BE49-F238E27FC236}">
                <a16:creationId xmlns:a16="http://schemas.microsoft.com/office/drawing/2014/main" id="{95E855EF-8771-9822-F0AE-23EE04CAE9F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542170" y="2809070"/>
            <a:ext cx="710522" cy="710522"/>
          </a:xfrm>
          <a:prstGeom prst="rect">
            <a:avLst/>
          </a:prstGeom>
        </p:spPr>
      </p:pic>
      <p:pic>
        <p:nvPicPr>
          <p:cNvPr id="21" name="Graphic 20" descr="Users outline">
            <a:extLst>
              <a:ext uri="{FF2B5EF4-FFF2-40B4-BE49-F238E27FC236}">
                <a16:creationId xmlns:a16="http://schemas.microsoft.com/office/drawing/2014/main" id="{ED4D1609-80FA-CEB4-871D-B6AC5D125D1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966291" y="4650062"/>
            <a:ext cx="710522" cy="710522"/>
          </a:xfrm>
          <a:prstGeom prst="rect">
            <a:avLst/>
          </a:prstGeom>
        </p:spPr>
      </p:pic>
    </p:spTree>
    <p:extLst>
      <p:ext uri="{BB962C8B-B14F-4D97-AF65-F5344CB8AC3E}">
        <p14:creationId xmlns:p14="http://schemas.microsoft.com/office/powerpoint/2010/main" val="16635443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strVal val="#ppt_w*0.70"/>
                                          </p:val>
                                        </p:tav>
                                        <p:tav tm="100000">
                                          <p:val>
                                            <p:strVal val="#ppt_w"/>
                                          </p:val>
                                        </p:tav>
                                      </p:tavLst>
                                    </p:anim>
                                    <p:anim calcmode="lin" valueType="num">
                                      <p:cBhvr>
                                        <p:cTn id="8" dur="1000" fill="hold"/>
                                        <p:tgtEl>
                                          <p:spTgt spid="13"/>
                                        </p:tgtEl>
                                        <p:attrNameLst>
                                          <p:attrName>ppt_h</p:attrName>
                                        </p:attrNameLst>
                                      </p:cBhvr>
                                      <p:tavLst>
                                        <p:tav tm="0">
                                          <p:val>
                                            <p:strVal val="#ppt_h"/>
                                          </p:val>
                                        </p:tav>
                                        <p:tav tm="100000">
                                          <p:val>
                                            <p:strVal val="#ppt_h"/>
                                          </p:val>
                                        </p:tav>
                                      </p:tavLst>
                                    </p:anim>
                                    <p:animEffect transition="in" filter="fade">
                                      <p:cBhvr>
                                        <p:cTn id="9" dur="1000"/>
                                        <p:tgtEl>
                                          <p:spTgt spid="13"/>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par>
                                <p:cTn id="15" presetID="55"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1000" fill="hold"/>
                                        <p:tgtEl>
                                          <p:spTgt spid="20"/>
                                        </p:tgtEl>
                                        <p:attrNameLst>
                                          <p:attrName>ppt_w</p:attrName>
                                        </p:attrNameLst>
                                      </p:cBhvr>
                                      <p:tavLst>
                                        <p:tav tm="0">
                                          <p:val>
                                            <p:strVal val="#ppt_w*0.70"/>
                                          </p:val>
                                        </p:tav>
                                        <p:tav tm="100000">
                                          <p:val>
                                            <p:strVal val="#ppt_w"/>
                                          </p:val>
                                        </p:tav>
                                      </p:tavLst>
                                    </p:anim>
                                    <p:anim calcmode="lin" valueType="num">
                                      <p:cBhvr>
                                        <p:cTn id="18" dur="1000" fill="hold"/>
                                        <p:tgtEl>
                                          <p:spTgt spid="20"/>
                                        </p:tgtEl>
                                        <p:attrNameLst>
                                          <p:attrName>ppt_h</p:attrName>
                                        </p:attrNameLst>
                                      </p:cBhvr>
                                      <p:tavLst>
                                        <p:tav tm="0">
                                          <p:val>
                                            <p:strVal val="#ppt_h"/>
                                          </p:val>
                                        </p:tav>
                                        <p:tav tm="100000">
                                          <p:val>
                                            <p:strVal val="#ppt_h"/>
                                          </p:val>
                                        </p:tav>
                                      </p:tavLst>
                                    </p:anim>
                                    <p:animEffect transition="in" filter="fade">
                                      <p:cBhvr>
                                        <p:cTn id="19" dur="10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1000" fill="hold"/>
                                        <p:tgtEl>
                                          <p:spTgt spid="14"/>
                                        </p:tgtEl>
                                        <p:attrNameLst>
                                          <p:attrName>ppt_w</p:attrName>
                                        </p:attrNameLst>
                                      </p:cBhvr>
                                      <p:tavLst>
                                        <p:tav tm="0">
                                          <p:val>
                                            <p:strVal val="#ppt_w*0.70"/>
                                          </p:val>
                                        </p:tav>
                                        <p:tav tm="100000">
                                          <p:val>
                                            <p:strVal val="#ppt_w"/>
                                          </p:val>
                                        </p:tav>
                                      </p:tavLst>
                                    </p:anim>
                                    <p:anim calcmode="lin" valueType="num">
                                      <p:cBhvr>
                                        <p:cTn id="25" dur="1000" fill="hold"/>
                                        <p:tgtEl>
                                          <p:spTgt spid="14"/>
                                        </p:tgtEl>
                                        <p:attrNameLst>
                                          <p:attrName>ppt_h</p:attrName>
                                        </p:attrNameLst>
                                      </p:cBhvr>
                                      <p:tavLst>
                                        <p:tav tm="0">
                                          <p:val>
                                            <p:strVal val="#ppt_h"/>
                                          </p:val>
                                        </p:tav>
                                        <p:tav tm="100000">
                                          <p:val>
                                            <p:strVal val="#ppt_h"/>
                                          </p:val>
                                        </p:tav>
                                      </p:tavLst>
                                    </p:anim>
                                    <p:animEffect transition="in" filter="fade">
                                      <p:cBhvr>
                                        <p:cTn id="26" dur="1000"/>
                                        <p:tgtEl>
                                          <p:spTgt spid="14"/>
                                        </p:tgtEl>
                                      </p:cBhvr>
                                    </p:animEffect>
                                  </p:childTnLst>
                                </p:cTn>
                              </p:par>
                              <p:par>
                                <p:cTn id="27" presetID="55"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p:cTn id="29" dur="1000" fill="hold"/>
                                        <p:tgtEl>
                                          <p:spTgt spid="18"/>
                                        </p:tgtEl>
                                        <p:attrNameLst>
                                          <p:attrName>ppt_w</p:attrName>
                                        </p:attrNameLst>
                                      </p:cBhvr>
                                      <p:tavLst>
                                        <p:tav tm="0">
                                          <p:val>
                                            <p:strVal val="#ppt_w*0.70"/>
                                          </p:val>
                                        </p:tav>
                                        <p:tav tm="100000">
                                          <p:val>
                                            <p:strVal val="#ppt_w"/>
                                          </p:val>
                                        </p:tav>
                                      </p:tavLst>
                                    </p:anim>
                                    <p:anim calcmode="lin" valueType="num">
                                      <p:cBhvr>
                                        <p:cTn id="30" dur="1000" fill="hold"/>
                                        <p:tgtEl>
                                          <p:spTgt spid="18"/>
                                        </p:tgtEl>
                                        <p:attrNameLst>
                                          <p:attrName>ppt_h</p:attrName>
                                        </p:attrNameLst>
                                      </p:cBhvr>
                                      <p:tavLst>
                                        <p:tav tm="0">
                                          <p:val>
                                            <p:strVal val="#ppt_h"/>
                                          </p:val>
                                        </p:tav>
                                        <p:tav tm="100000">
                                          <p:val>
                                            <p:strVal val="#ppt_h"/>
                                          </p:val>
                                        </p:tav>
                                      </p:tavLst>
                                    </p:anim>
                                    <p:animEffect transition="in" filter="fade">
                                      <p:cBhvr>
                                        <p:cTn id="31" dur="1000"/>
                                        <p:tgtEl>
                                          <p:spTgt spid="18"/>
                                        </p:tgtEl>
                                      </p:cBhvr>
                                    </p:animEffect>
                                  </p:childTnLst>
                                </p:cTn>
                              </p:par>
                              <p:par>
                                <p:cTn id="32" presetID="55" presetClass="entr" presetSubtype="0"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p:cTn id="34" dur="1000" fill="hold"/>
                                        <p:tgtEl>
                                          <p:spTgt spid="21"/>
                                        </p:tgtEl>
                                        <p:attrNameLst>
                                          <p:attrName>ppt_w</p:attrName>
                                        </p:attrNameLst>
                                      </p:cBhvr>
                                      <p:tavLst>
                                        <p:tav tm="0">
                                          <p:val>
                                            <p:strVal val="#ppt_w*0.70"/>
                                          </p:val>
                                        </p:tav>
                                        <p:tav tm="100000">
                                          <p:val>
                                            <p:strVal val="#ppt_w"/>
                                          </p:val>
                                        </p:tav>
                                      </p:tavLst>
                                    </p:anim>
                                    <p:anim calcmode="lin" valueType="num">
                                      <p:cBhvr>
                                        <p:cTn id="35" dur="1000" fill="hold"/>
                                        <p:tgtEl>
                                          <p:spTgt spid="21"/>
                                        </p:tgtEl>
                                        <p:attrNameLst>
                                          <p:attrName>ppt_h</p:attrName>
                                        </p:attrNameLst>
                                      </p:cBhvr>
                                      <p:tavLst>
                                        <p:tav tm="0">
                                          <p:val>
                                            <p:strVal val="#ppt_h"/>
                                          </p:val>
                                        </p:tav>
                                        <p:tav tm="100000">
                                          <p:val>
                                            <p:strVal val="#ppt_h"/>
                                          </p:val>
                                        </p:tav>
                                      </p:tavLst>
                                    </p:anim>
                                    <p:animEffect transition="in" filter="fade">
                                      <p:cBhvr>
                                        <p:cTn id="36" dur="1000"/>
                                        <p:tgtEl>
                                          <p:spTgt spid="21"/>
                                        </p:tgtEl>
                                      </p:cBhvr>
                                    </p:animEffect>
                                  </p:childTnLst>
                                </p:cTn>
                              </p:par>
                              <p:par>
                                <p:cTn id="37" presetID="55"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1000" fill="hold"/>
                                        <p:tgtEl>
                                          <p:spTgt spid="9"/>
                                        </p:tgtEl>
                                        <p:attrNameLst>
                                          <p:attrName>ppt_w</p:attrName>
                                        </p:attrNameLst>
                                      </p:cBhvr>
                                      <p:tavLst>
                                        <p:tav tm="0">
                                          <p:val>
                                            <p:strVal val="#ppt_w*0.70"/>
                                          </p:val>
                                        </p:tav>
                                        <p:tav tm="100000">
                                          <p:val>
                                            <p:strVal val="#ppt_w"/>
                                          </p:val>
                                        </p:tav>
                                      </p:tavLst>
                                    </p:anim>
                                    <p:anim calcmode="lin" valueType="num">
                                      <p:cBhvr>
                                        <p:cTn id="40" dur="1000" fill="hold"/>
                                        <p:tgtEl>
                                          <p:spTgt spid="9"/>
                                        </p:tgtEl>
                                        <p:attrNameLst>
                                          <p:attrName>ppt_h</p:attrName>
                                        </p:attrNameLst>
                                      </p:cBhvr>
                                      <p:tavLst>
                                        <p:tav tm="0">
                                          <p:val>
                                            <p:strVal val="#ppt_h"/>
                                          </p:val>
                                        </p:tav>
                                        <p:tav tm="100000">
                                          <p:val>
                                            <p:strVal val="#ppt_h"/>
                                          </p:val>
                                        </p:tav>
                                      </p:tavLst>
                                    </p:anim>
                                    <p:animEffect transition="in" filter="fade">
                                      <p:cBhvr>
                                        <p:cTn id="41" dur="10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55" presetClass="entr" presetSubtype="0" fill="hold" grpId="0" nodeType="clickEffect">
                                  <p:stCondLst>
                                    <p:cond delay="0"/>
                                  </p:stCondLst>
                                  <p:childTnLst>
                                    <p:set>
                                      <p:cBhvr>
                                        <p:cTn id="45" dur="1" fill="hold">
                                          <p:stCondLst>
                                            <p:cond delay="0"/>
                                          </p:stCondLst>
                                        </p:cTn>
                                        <p:tgtEl>
                                          <p:spTgt spid="7"/>
                                        </p:tgtEl>
                                        <p:attrNameLst>
                                          <p:attrName>style.visibility</p:attrName>
                                        </p:attrNameLst>
                                      </p:cBhvr>
                                      <p:to>
                                        <p:strVal val="visible"/>
                                      </p:to>
                                    </p:set>
                                    <p:anim calcmode="lin" valueType="num">
                                      <p:cBhvr>
                                        <p:cTn id="46" dur="1000" fill="hold"/>
                                        <p:tgtEl>
                                          <p:spTgt spid="7"/>
                                        </p:tgtEl>
                                        <p:attrNameLst>
                                          <p:attrName>ppt_w</p:attrName>
                                        </p:attrNameLst>
                                      </p:cBhvr>
                                      <p:tavLst>
                                        <p:tav tm="0">
                                          <p:val>
                                            <p:strVal val="#ppt_w*0.70"/>
                                          </p:val>
                                        </p:tav>
                                        <p:tav tm="100000">
                                          <p:val>
                                            <p:strVal val="#ppt_w"/>
                                          </p:val>
                                        </p:tav>
                                      </p:tavLst>
                                    </p:anim>
                                    <p:anim calcmode="lin" valueType="num">
                                      <p:cBhvr>
                                        <p:cTn id="47" dur="1000" fill="hold"/>
                                        <p:tgtEl>
                                          <p:spTgt spid="7"/>
                                        </p:tgtEl>
                                        <p:attrNameLst>
                                          <p:attrName>ppt_h</p:attrName>
                                        </p:attrNameLst>
                                      </p:cBhvr>
                                      <p:tavLst>
                                        <p:tav tm="0">
                                          <p:val>
                                            <p:strVal val="#ppt_h"/>
                                          </p:val>
                                        </p:tav>
                                        <p:tav tm="100000">
                                          <p:val>
                                            <p:strVal val="#ppt_h"/>
                                          </p:val>
                                        </p:tav>
                                      </p:tavLst>
                                    </p:anim>
                                    <p:animEffect transition="in" filter="fade">
                                      <p:cBhvr>
                                        <p:cTn id="48" dur="1000"/>
                                        <p:tgtEl>
                                          <p:spTgt spid="7"/>
                                        </p:tgtEl>
                                      </p:cBhvr>
                                    </p:animEffect>
                                  </p:childTnLst>
                                </p:cTn>
                              </p:par>
                              <p:par>
                                <p:cTn id="49" presetID="55" presetClass="entr" presetSubtype="0" fill="hold" nodeType="with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1000" fill="hold"/>
                                        <p:tgtEl>
                                          <p:spTgt spid="16"/>
                                        </p:tgtEl>
                                        <p:attrNameLst>
                                          <p:attrName>ppt_w</p:attrName>
                                        </p:attrNameLst>
                                      </p:cBhvr>
                                      <p:tavLst>
                                        <p:tav tm="0">
                                          <p:val>
                                            <p:strVal val="#ppt_w*0.70"/>
                                          </p:val>
                                        </p:tav>
                                        <p:tav tm="100000">
                                          <p:val>
                                            <p:strVal val="#ppt_w"/>
                                          </p:val>
                                        </p:tav>
                                      </p:tavLst>
                                    </p:anim>
                                    <p:anim calcmode="lin" valueType="num">
                                      <p:cBhvr>
                                        <p:cTn id="52" dur="1000" fill="hold"/>
                                        <p:tgtEl>
                                          <p:spTgt spid="16"/>
                                        </p:tgtEl>
                                        <p:attrNameLst>
                                          <p:attrName>ppt_h</p:attrName>
                                        </p:attrNameLst>
                                      </p:cBhvr>
                                      <p:tavLst>
                                        <p:tav tm="0">
                                          <p:val>
                                            <p:strVal val="#ppt_h"/>
                                          </p:val>
                                        </p:tav>
                                        <p:tav tm="100000">
                                          <p:val>
                                            <p:strVal val="#ppt_h"/>
                                          </p:val>
                                        </p:tav>
                                      </p:tavLst>
                                    </p:anim>
                                    <p:animEffect transition="in" filter="fade">
                                      <p:cBhvr>
                                        <p:cTn id="53" dur="1000"/>
                                        <p:tgtEl>
                                          <p:spTgt spid="16"/>
                                        </p:tgtEl>
                                      </p:cBhvr>
                                    </p:animEffect>
                                  </p:childTnLst>
                                </p:cTn>
                              </p:par>
                              <p:par>
                                <p:cTn id="54" presetID="55" presetClass="entr" presetSubtype="0" fill="hold" nodeType="withEffect">
                                  <p:stCondLst>
                                    <p:cond delay="0"/>
                                  </p:stCondLst>
                                  <p:childTnLst>
                                    <p:set>
                                      <p:cBhvr>
                                        <p:cTn id="55" dur="1" fill="hold">
                                          <p:stCondLst>
                                            <p:cond delay="0"/>
                                          </p:stCondLst>
                                        </p:cTn>
                                        <p:tgtEl>
                                          <p:spTgt spid="19"/>
                                        </p:tgtEl>
                                        <p:attrNameLst>
                                          <p:attrName>style.visibility</p:attrName>
                                        </p:attrNameLst>
                                      </p:cBhvr>
                                      <p:to>
                                        <p:strVal val="visible"/>
                                      </p:to>
                                    </p:set>
                                    <p:anim calcmode="lin" valueType="num">
                                      <p:cBhvr>
                                        <p:cTn id="56" dur="1000" fill="hold"/>
                                        <p:tgtEl>
                                          <p:spTgt spid="19"/>
                                        </p:tgtEl>
                                        <p:attrNameLst>
                                          <p:attrName>ppt_w</p:attrName>
                                        </p:attrNameLst>
                                      </p:cBhvr>
                                      <p:tavLst>
                                        <p:tav tm="0">
                                          <p:val>
                                            <p:strVal val="#ppt_w*0.70"/>
                                          </p:val>
                                        </p:tav>
                                        <p:tav tm="100000">
                                          <p:val>
                                            <p:strVal val="#ppt_w"/>
                                          </p:val>
                                        </p:tav>
                                      </p:tavLst>
                                    </p:anim>
                                    <p:anim calcmode="lin" valueType="num">
                                      <p:cBhvr>
                                        <p:cTn id="57" dur="1000" fill="hold"/>
                                        <p:tgtEl>
                                          <p:spTgt spid="19"/>
                                        </p:tgtEl>
                                        <p:attrNameLst>
                                          <p:attrName>ppt_h</p:attrName>
                                        </p:attrNameLst>
                                      </p:cBhvr>
                                      <p:tavLst>
                                        <p:tav tm="0">
                                          <p:val>
                                            <p:strVal val="#ppt_h"/>
                                          </p:val>
                                        </p:tav>
                                        <p:tav tm="100000">
                                          <p:val>
                                            <p:strVal val="#ppt_h"/>
                                          </p:val>
                                        </p:tav>
                                      </p:tavLst>
                                    </p:anim>
                                    <p:animEffect transition="in" filter="fade">
                                      <p:cBhvr>
                                        <p:cTn id="58" dur="1000"/>
                                        <p:tgtEl>
                                          <p:spTgt spid="19"/>
                                        </p:tgtEl>
                                      </p:cBhvr>
                                    </p:animEffect>
                                  </p:childTnLst>
                                </p:cTn>
                              </p:par>
                            </p:childTnLst>
                          </p:cTn>
                        </p:par>
                      </p:childTnLst>
                    </p:cTn>
                  </p:par>
                  <p:par>
                    <p:cTn id="59" fill="hold">
                      <p:stCondLst>
                        <p:cond delay="indefinite"/>
                      </p:stCondLst>
                      <p:childTnLst>
                        <p:par>
                          <p:cTn id="60" fill="hold">
                            <p:stCondLst>
                              <p:cond delay="0"/>
                            </p:stCondLst>
                            <p:childTnLst>
                              <p:par>
                                <p:cTn id="61" presetID="0" presetClass="path" presetSubtype="0" accel="50000" decel="50000" fill="hold" nodeType="clickEffect">
                                  <p:stCondLst>
                                    <p:cond delay="0"/>
                                  </p:stCondLst>
                                  <p:childTnLst>
                                    <p:animMotion origin="layout" path="M 1.11111E-6 -1.11022E-16 L 0.32517 -0.59167 " pathEditMode="relative" ptsTypes="AA">
                                      <p:cBhvr>
                                        <p:cTn id="62" dur="2000" fill="hold"/>
                                        <p:tgtEl>
                                          <p:spTgt spid="19"/>
                                        </p:tgtEl>
                                        <p:attrNameLst>
                                          <p:attrName>ppt_x</p:attrName>
                                          <p:attrName>ppt_y</p:attrName>
                                        </p:attrNameLst>
                                      </p:cBhvr>
                                    </p:animMotion>
                                  </p:childTnLst>
                                </p:cTn>
                              </p:par>
                              <p:par>
                                <p:cTn id="63" presetID="0" presetClass="path" presetSubtype="0" accel="50000" decel="50000" fill="hold" nodeType="withEffect">
                                  <p:stCondLst>
                                    <p:cond delay="0"/>
                                  </p:stCondLst>
                                  <p:childTnLst>
                                    <p:animMotion origin="layout" path="M 2.77778E-6 -2.59259E-6 L 0.32656 -0.47106 " pathEditMode="relative" rAng="0" ptsTypes="AA">
                                      <p:cBhvr>
                                        <p:cTn id="64" dur="2000" fill="hold"/>
                                        <p:tgtEl>
                                          <p:spTgt spid="18"/>
                                        </p:tgtEl>
                                        <p:attrNameLst>
                                          <p:attrName>ppt_x</p:attrName>
                                          <p:attrName>ppt_y</p:attrName>
                                        </p:attrNameLst>
                                      </p:cBhvr>
                                      <p:rCtr x="16319" y="-23565"/>
                                    </p:animMotion>
                                  </p:childTnLst>
                                </p:cTn>
                              </p:par>
                              <p:par>
                                <p:cTn id="65" presetID="0" presetClass="path" presetSubtype="0" accel="50000" decel="50000" fill="hold" nodeType="withEffect">
                                  <p:stCondLst>
                                    <p:cond delay="0"/>
                                  </p:stCondLst>
                                  <p:childTnLst>
                                    <p:animMotion origin="layout" path="M 0.00208 -0.00717 L 0.61857 -0.28403 " pathEditMode="relative" ptsTypes="AA">
                                      <p:cBhvr>
                                        <p:cTn id="66" dur="2000" fill="hold"/>
                                        <p:tgtEl>
                                          <p:spTgt spid="20"/>
                                        </p:tgtEl>
                                        <p:attrNameLst>
                                          <p:attrName>ppt_x</p:attrName>
                                          <p:attrName>ppt_y</p:attrName>
                                        </p:attrNameLst>
                                      </p:cBhvr>
                                    </p:animMotion>
                                  </p:childTnLst>
                                </p:cTn>
                              </p:par>
                              <p:par>
                                <p:cTn id="67" presetID="0" presetClass="path" presetSubtype="0" accel="50000" decel="50000" fill="hold" nodeType="withEffect">
                                  <p:stCondLst>
                                    <p:cond delay="0"/>
                                  </p:stCondLst>
                                  <p:childTnLst>
                                    <p:animMotion origin="layout" path="M 8.33333E-7 -1.11111E-6 L 0.32639 -0.46042 " pathEditMode="relative" rAng="0" ptsTypes="AA">
                                      <p:cBhvr>
                                        <p:cTn id="68" dur="2000" fill="hold"/>
                                        <p:tgtEl>
                                          <p:spTgt spid="21"/>
                                        </p:tgtEl>
                                        <p:attrNameLst>
                                          <p:attrName>ppt_x</p:attrName>
                                          <p:attrName>ppt_y</p:attrName>
                                        </p:attrNameLst>
                                      </p:cBhvr>
                                      <p:rCtr x="16319" y="-2303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4A8030A-A6D6-5C22-5544-B484552B3F78}"/>
              </a:ext>
            </a:extLst>
          </p:cNvPr>
          <p:cNvPicPr>
            <a:picLocks noChangeAspect="1"/>
          </p:cNvPicPr>
          <p:nvPr/>
        </p:nvPicPr>
        <p:blipFill>
          <a:blip r:embed="rId3"/>
          <a:stretch>
            <a:fillRect/>
          </a:stretch>
        </p:blipFill>
        <p:spPr>
          <a:xfrm>
            <a:off x="6828912" y="2415974"/>
            <a:ext cx="4605519" cy="4072140"/>
          </a:xfrm>
          <a:prstGeom prst="rect">
            <a:avLst/>
          </a:prstGeom>
          <a:ln w="57150">
            <a:solidFill>
              <a:schemeClr val="accent1"/>
            </a:solidFill>
          </a:ln>
        </p:spPr>
      </p:pic>
      <p:sp>
        <p:nvSpPr>
          <p:cNvPr id="5" name="TextBox 4">
            <a:extLst>
              <a:ext uri="{FF2B5EF4-FFF2-40B4-BE49-F238E27FC236}">
                <a16:creationId xmlns:a16="http://schemas.microsoft.com/office/drawing/2014/main" id="{7B50E209-F1C8-EEB9-03CF-A6407E2582B4}"/>
              </a:ext>
            </a:extLst>
          </p:cNvPr>
          <p:cNvSpPr txBox="1"/>
          <p:nvPr/>
        </p:nvSpPr>
        <p:spPr>
          <a:xfrm>
            <a:off x="5537026" y="685030"/>
            <a:ext cx="5463896" cy="646331"/>
          </a:xfrm>
          <a:prstGeom prst="rect">
            <a:avLst/>
          </a:prstGeom>
          <a:noFill/>
        </p:spPr>
        <p:txBody>
          <a:bodyPr wrap="square" rtlCol="0">
            <a:spAutoFit/>
          </a:bodyPr>
          <a:lstStyle/>
          <a:p>
            <a:pPr algn="r"/>
            <a:r>
              <a:rPr lang="en-US" i="1" dirty="0"/>
              <a:t>Evans et al. The Journal of Maternal-Fetal &amp; Neonatal Medicine 2022, 35:25, 8761-8766</a:t>
            </a:r>
            <a:r>
              <a:rPr lang="en-US" sz="1400" i="1" dirty="0"/>
              <a:t>. </a:t>
            </a:r>
          </a:p>
        </p:txBody>
      </p:sp>
      <p:pic>
        <p:nvPicPr>
          <p:cNvPr id="7" name="Picture 6">
            <a:extLst>
              <a:ext uri="{FF2B5EF4-FFF2-40B4-BE49-F238E27FC236}">
                <a16:creationId xmlns:a16="http://schemas.microsoft.com/office/drawing/2014/main" id="{80F4964F-3E06-D565-9676-4BE8745309F0}"/>
              </a:ext>
            </a:extLst>
          </p:cNvPr>
          <p:cNvPicPr>
            <a:picLocks noChangeAspect="1"/>
          </p:cNvPicPr>
          <p:nvPr/>
        </p:nvPicPr>
        <p:blipFill>
          <a:blip r:embed="rId4"/>
          <a:srcRect t="73128" r="17366"/>
          <a:stretch/>
        </p:blipFill>
        <p:spPr>
          <a:xfrm rot="5400000">
            <a:off x="130380" y="2137976"/>
            <a:ext cx="4720365" cy="4090674"/>
          </a:xfrm>
          <a:prstGeom prst="rect">
            <a:avLst/>
          </a:prstGeom>
        </p:spPr>
      </p:pic>
      <p:sp>
        <p:nvSpPr>
          <p:cNvPr id="2" name="TextBox 1">
            <a:extLst>
              <a:ext uri="{FF2B5EF4-FFF2-40B4-BE49-F238E27FC236}">
                <a16:creationId xmlns:a16="http://schemas.microsoft.com/office/drawing/2014/main" id="{EBD076A9-3309-05F3-A983-0253E40B466F}"/>
              </a:ext>
            </a:extLst>
          </p:cNvPr>
          <p:cNvSpPr txBox="1"/>
          <p:nvPr/>
        </p:nvSpPr>
        <p:spPr>
          <a:xfrm rot="20357236">
            <a:off x="7457577" y="3552235"/>
            <a:ext cx="630247" cy="369332"/>
          </a:xfrm>
          <a:prstGeom prst="rect">
            <a:avLst/>
          </a:prstGeom>
          <a:solidFill>
            <a:schemeClr val="bg1"/>
          </a:solidFill>
        </p:spPr>
        <p:txBody>
          <a:bodyPr wrap="square" rtlCol="0">
            <a:spAutoFit/>
          </a:bodyPr>
          <a:lstStyle/>
          <a:p>
            <a:r>
              <a:rPr lang="en-US" b="1" dirty="0">
                <a:solidFill>
                  <a:srgbClr val="FF0000"/>
                </a:solidFill>
              </a:rPr>
              <a:t>45%</a:t>
            </a:r>
          </a:p>
        </p:txBody>
      </p:sp>
      <p:sp>
        <p:nvSpPr>
          <p:cNvPr id="3" name="TextBox 2">
            <a:extLst>
              <a:ext uri="{FF2B5EF4-FFF2-40B4-BE49-F238E27FC236}">
                <a16:creationId xmlns:a16="http://schemas.microsoft.com/office/drawing/2014/main" id="{59B74D49-E816-7C79-9F48-59B5831CD24D}"/>
              </a:ext>
            </a:extLst>
          </p:cNvPr>
          <p:cNvSpPr txBox="1"/>
          <p:nvPr/>
        </p:nvSpPr>
        <p:spPr>
          <a:xfrm rot="20348492">
            <a:off x="10561924" y="2428842"/>
            <a:ext cx="805793" cy="461665"/>
          </a:xfrm>
          <a:prstGeom prst="rect">
            <a:avLst/>
          </a:prstGeom>
          <a:noFill/>
        </p:spPr>
        <p:txBody>
          <a:bodyPr wrap="square" rtlCol="0">
            <a:spAutoFit/>
          </a:bodyPr>
          <a:lstStyle/>
          <a:p>
            <a:r>
              <a:rPr lang="en-US" sz="2400" b="1" dirty="0">
                <a:solidFill>
                  <a:srgbClr val="FF0000"/>
                </a:solidFill>
              </a:rPr>
              <a:t>82%</a:t>
            </a:r>
          </a:p>
        </p:txBody>
      </p:sp>
      <p:sp>
        <p:nvSpPr>
          <p:cNvPr id="8" name="TextBox 7">
            <a:extLst>
              <a:ext uri="{FF2B5EF4-FFF2-40B4-BE49-F238E27FC236}">
                <a16:creationId xmlns:a16="http://schemas.microsoft.com/office/drawing/2014/main" id="{679B0417-2E46-0024-1FFE-834A7F813186}"/>
              </a:ext>
            </a:extLst>
          </p:cNvPr>
          <p:cNvSpPr txBox="1"/>
          <p:nvPr/>
        </p:nvSpPr>
        <p:spPr>
          <a:xfrm rot="20427213">
            <a:off x="8150064" y="2966667"/>
            <a:ext cx="2460126" cy="369332"/>
          </a:xfrm>
          <a:prstGeom prst="rect">
            <a:avLst/>
          </a:prstGeom>
          <a:solidFill>
            <a:schemeClr val="bg1"/>
          </a:solidFill>
        </p:spPr>
        <p:txBody>
          <a:bodyPr wrap="square" rtlCol="0">
            <a:spAutoFit/>
          </a:bodyPr>
          <a:lstStyle/>
          <a:p>
            <a:r>
              <a:rPr lang="en-US" dirty="0">
                <a:solidFill>
                  <a:srgbClr val="FF0000"/>
                </a:solidFill>
              </a:rPr>
              <a:t>Prenatal Diagnosis Rate</a:t>
            </a:r>
          </a:p>
        </p:txBody>
      </p:sp>
      <p:pic>
        <p:nvPicPr>
          <p:cNvPr id="9" name="Picture 8">
            <a:extLst>
              <a:ext uri="{FF2B5EF4-FFF2-40B4-BE49-F238E27FC236}">
                <a16:creationId xmlns:a16="http://schemas.microsoft.com/office/drawing/2014/main" id="{85B0E5EC-064A-A987-C445-445C6313588E}"/>
              </a:ext>
            </a:extLst>
          </p:cNvPr>
          <p:cNvPicPr>
            <a:picLocks noChangeAspect="1"/>
          </p:cNvPicPr>
          <p:nvPr/>
        </p:nvPicPr>
        <p:blipFill>
          <a:blip r:embed="rId4"/>
          <a:srcRect l="6064" t="26750" r="17367" b="62647"/>
          <a:stretch/>
        </p:blipFill>
        <p:spPr>
          <a:xfrm rot="5400000">
            <a:off x="3141250" y="3551638"/>
            <a:ext cx="4370118" cy="1612639"/>
          </a:xfrm>
          <a:prstGeom prst="rect">
            <a:avLst/>
          </a:prstGeom>
        </p:spPr>
      </p:pic>
      <p:pic>
        <p:nvPicPr>
          <p:cNvPr id="10" name="Picture 2" descr="Las Vegas Heart in Nevada&quot; Sticker for ...">
            <a:extLst>
              <a:ext uri="{FF2B5EF4-FFF2-40B4-BE49-F238E27FC236}">
                <a16:creationId xmlns:a16="http://schemas.microsoft.com/office/drawing/2014/main" id="{017B4FED-7F2D-9D28-BA5E-75C9CCD7F8A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backgroundMark x1="88444" y1="26667" x2="88444" y2="26667"/>
                      </a14:backgroundRemoval>
                    </a14:imgEffect>
                  </a14:imgLayer>
                </a14:imgProps>
              </a:ext>
              <a:ext uri="{28A0092B-C50C-407E-A947-70E740481C1C}">
                <a14:useLocalDpi xmlns:a14="http://schemas.microsoft.com/office/drawing/2010/main" val="0"/>
              </a:ext>
            </a:extLst>
          </a:blip>
          <a:srcRect/>
          <a:stretch>
            <a:fillRect/>
          </a:stretch>
        </p:blipFill>
        <p:spPr bwMode="auto">
          <a:xfrm>
            <a:off x="3815723" y="184065"/>
            <a:ext cx="1832472" cy="1832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87021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346BADD-905D-397E-5FBC-C76FB126C82B}"/>
              </a:ext>
            </a:extLst>
          </p:cNvPr>
          <p:cNvPicPr>
            <a:picLocks noChangeAspect="1"/>
          </p:cNvPicPr>
          <p:nvPr/>
        </p:nvPicPr>
        <p:blipFill>
          <a:blip r:embed="rId3"/>
          <a:stretch>
            <a:fillRect/>
          </a:stretch>
        </p:blipFill>
        <p:spPr>
          <a:xfrm>
            <a:off x="3236448" y="36696"/>
            <a:ext cx="7377830" cy="1282358"/>
          </a:xfrm>
          <a:prstGeom prst="rect">
            <a:avLst/>
          </a:prstGeom>
        </p:spPr>
      </p:pic>
      <p:sp>
        <p:nvSpPr>
          <p:cNvPr id="2" name="Title 1">
            <a:extLst>
              <a:ext uri="{FF2B5EF4-FFF2-40B4-BE49-F238E27FC236}">
                <a16:creationId xmlns:a16="http://schemas.microsoft.com/office/drawing/2014/main" id="{EB0B32EB-E59D-BBEE-93A2-00D40F574342}"/>
              </a:ext>
            </a:extLst>
          </p:cNvPr>
          <p:cNvSpPr>
            <a:spLocks noGrp="1"/>
          </p:cNvSpPr>
          <p:nvPr>
            <p:ph type="title"/>
          </p:nvPr>
        </p:nvSpPr>
        <p:spPr>
          <a:xfrm>
            <a:off x="7885657" y="935430"/>
            <a:ext cx="3418179" cy="467843"/>
          </a:xfrm>
        </p:spPr>
        <p:txBody>
          <a:bodyPr>
            <a:normAutofit fontScale="90000"/>
          </a:bodyPr>
          <a:lstStyle/>
          <a:p>
            <a:pPr algn="r"/>
            <a:r>
              <a:rPr lang="en-US" sz="1400" dirty="0">
                <a:latin typeface="+mn-lt"/>
              </a:rPr>
              <a:t>Kaur A, Hornberger LK, Fruitman D et al (2022). J </a:t>
            </a:r>
            <a:r>
              <a:rPr lang="en-US" sz="1400" dirty="0" err="1">
                <a:latin typeface="+mn-lt"/>
              </a:rPr>
              <a:t>Obstet</a:t>
            </a:r>
            <a:r>
              <a:rPr lang="en-US" sz="1400" dirty="0">
                <a:latin typeface="+mn-lt"/>
              </a:rPr>
              <a:t> </a:t>
            </a:r>
            <a:r>
              <a:rPr lang="en-US" sz="1400" dirty="0" err="1">
                <a:latin typeface="+mn-lt"/>
              </a:rPr>
              <a:t>Gynaecol</a:t>
            </a:r>
            <a:r>
              <a:rPr lang="en-US" sz="1400" dirty="0">
                <a:latin typeface="+mn-lt"/>
              </a:rPr>
              <a:t> Can 2022;44(8):895-900</a:t>
            </a:r>
          </a:p>
        </p:txBody>
      </p:sp>
      <p:pic>
        <p:nvPicPr>
          <p:cNvPr id="5" name="Picture 4">
            <a:extLst>
              <a:ext uri="{FF2B5EF4-FFF2-40B4-BE49-F238E27FC236}">
                <a16:creationId xmlns:a16="http://schemas.microsoft.com/office/drawing/2014/main" id="{529CEE36-0AE0-09A5-8568-EC9EF5707E65}"/>
              </a:ext>
            </a:extLst>
          </p:cNvPr>
          <p:cNvPicPr>
            <a:picLocks noChangeAspect="1"/>
          </p:cNvPicPr>
          <p:nvPr/>
        </p:nvPicPr>
        <p:blipFill>
          <a:blip r:embed="rId4"/>
          <a:stretch>
            <a:fillRect/>
          </a:stretch>
        </p:blipFill>
        <p:spPr>
          <a:xfrm>
            <a:off x="1671182" y="1369449"/>
            <a:ext cx="7772400" cy="3091971"/>
          </a:xfrm>
          <a:prstGeom prst="rect">
            <a:avLst/>
          </a:prstGeom>
        </p:spPr>
      </p:pic>
      <p:sp>
        <p:nvSpPr>
          <p:cNvPr id="3" name="Rounded Rectangle 2">
            <a:extLst>
              <a:ext uri="{FF2B5EF4-FFF2-40B4-BE49-F238E27FC236}">
                <a16:creationId xmlns:a16="http://schemas.microsoft.com/office/drawing/2014/main" id="{4E46AB27-C258-9A72-E6A9-5C3781C65FC1}"/>
              </a:ext>
            </a:extLst>
          </p:cNvPr>
          <p:cNvSpPr/>
          <p:nvPr/>
        </p:nvSpPr>
        <p:spPr>
          <a:xfrm>
            <a:off x="1622025" y="1671033"/>
            <a:ext cx="4178551" cy="5054928"/>
          </a:xfrm>
          <a:prstGeom prst="roundRect">
            <a:avLst>
              <a:gd name="adj" fmla="val 6613"/>
            </a:avLst>
          </a:prstGeom>
          <a:solidFill>
            <a:srgbClr val="FFFFFF">
              <a:alpha val="34902"/>
            </a:srgbClr>
          </a:solid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 name="Rounded Rectangle 5">
            <a:extLst>
              <a:ext uri="{FF2B5EF4-FFF2-40B4-BE49-F238E27FC236}">
                <a16:creationId xmlns:a16="http://schemas.microsoft.com/office/drawing/2014/main" id="{B99E7A89-CC77-F0A7-B784-A7D06866F124}"/>
              </a:ext>
            </a:extLst>
          </p:cNvPr>
          <p:cNvSpPr/>
          <p:nvPr/>
        </p:nvSpPr>
        <p:spPr>
          <a:xfrm>
            <a:off x="2713973" y="2862197"/>
            <a:ext cx="776614" cy="52609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82%</a:t>
            </a:r>
          </a:p>
        </p:txBody>
      </p:sp>
      <p:sp>
        <p:nvSpPr>
          <p:cNvPr id="7" name="Rounded Rectangle 6">
            <a:extLst>
              <a:ext uri="{FF2B5EF4-FFF2-40B4-BE49-F238E27FC236}">
                <a16:creationId xmlns:a16="http://schemas.microsoft.com/office/drawing/2014/main" id="{3247817A-0C67-3C5A-996D-F79A1BC14216}"/>
              </a:ext>
            </a:extLst>
          </p:cNvPr>
          <p:cNvSpPr/>
          <p:nvPr/>
        </p:nvSpPr>
        <p:spPr>
          <a:xfrm>
            <a:off x="4780768" y="2602284"/>
            <a:ext cx="776614" cy="52609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66%</a:t>
            </a:r>
          </a:p>
        </p:txBody>
      </p:sp>
      <p:sp>
        <p:nvSpPr>
          <p:cNvPr id="8" name="Rounded Rectangle 7">
            <a:extLst>
              <a:ext uri="{FF2B5EF4-FFF2-40B4-BE49-F238E27FC236}">
                <a16:creationId xmlns:a16="http://schemas.microsoft.com/office/drawing/2014/main" id="{2EDD7A55-03F4-023D-6A47-ABDAAE9067F1}"/>
              </a:ext>
            </a:extLst>
          </p:cNvPr>
          <p:cNvSpPr/>
          <p:nvPr/>
        </p:nvSpPr>
        <p:spPr>
          <a:xfrm>
            <a:off x="7109043" y="2389341"/>
            <a:ext cx="776614" cy="52609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37%</a:t>
            </a:r>
          </a:p>
        </p:txBody>
      </p:sp>
      <p:sp>
        <p:nvSpPr>
          <p:cNvPr id="9" name="Rounded Rectangle 8">
            <a:extLst>
              <a:ext uri="{FF2B5EF4-FFF2-40B4-BE49-F238E27FC236}">
                <a16:creationId xmlns:a16="http://schemas.microsoft.com/office/drawing/2014/main" id="{568E368E-FFC5-4666-1D34-ADC6A7B69EAB}"/>
              </a:ext>
            </a:extLst>
          </p:cNvPr>
          <p:cNvSpPr/>
          <p:nvPr/>
        </p:nvSpPr>
        <p:spPr>
          <a:xfrm>
            <a:off x="8660704" y="2126294"/>
            <a:ext cx="776614" cy="52609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20%</a:t>
            </a:r>
          </a:p>
        </p:txBody>
      </p:sp>
      <p:pic>
        <p:nvPicPr>
          <p:cNvPr id="1026" name="Picture 2" descr="Full size image for 'Trends in the Prenatal Detection of Major Congenital Heart Disease in Alberta From 2008–2018'">
            <a:extLst>
              <a:ext uri="{FF2B5EF4-FFF2-40B4-BE49-F238E27FC236}">
                <a16:creationId xmlns:a16="http://schemas.microsoft.com/office/drawing/2014/main" id="{9EAEE13A-BDDE-6CB5-8D02-9A1E0B3219B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8767"/>
          <a:stretch/>
        </p:blipFill>
        <p:spPr bwMode="auto">
          <a:xfrm>
            <a:off x="5816810" y="3607008"/>
            <a:ext cx="4797468" cy="3160364"/>
          </a:xfrm>
          <a:prstGeom prst="rect">
            <a:avLst/>
          </a:prstGeom>
          <a:noFill/>
          <a:extLst>
            <a:ext uri="{909E8E84-426E-40DD-AFC4-6F175D3DCCD1}">
              <a14:hiddenFill xmlns:a14="http://schemas.microsoft.com/office/drawing/2010/main">
                <a:solidFill>
                  <a:srgbClr val="FFFFFF"/>
                </a:solidFill>
              </a14:hiddenFill>
            </a:ext>
          </a:extLst>
        </p:spPr>
      </p:pic>
      <p:sp>
        <p:nvSpPr>
          <p:cNvPr id="11" name="Rounded Rectangle 10">
            <a:extLst>
              <a:ext uri="{FF2B5EF4-FFF2-40B4-BE49-F238E27FC236}">
                <a16:creationId xmlns:a16="http://schemas.microsoft.com/office/drawing/2014/main" id="{9CCCFE1A-B1FC-7AE8-572D-DBF82B967E33}"/>
              </a:ext>
            </a:extLst>
          </p:cNvPr>
          <p:cNvSpPr/>
          <p:nvPr/>
        </p:nvSpPr>
        <p:spPr>
          <a:xfrm rot="20558312">
            <a:off x="7988719" y="4518056"/>
            <a:ext cx="1353913" cy="214601"/>
          </a:xfrm>
          <a:prstGeom prst="roundRect">
            <a:avLst/>
          </a:prstGeom>
          <a:solidFill>
            <a:srgbClr val="FFC000">
              <a:alpha val="5294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Rounded Rectangle 13">
            <a:extLst>
              <a:ext uri="{FF2B5EF4-FFF2-40B4-BE49-F238E27FC236}">
                <a16:creationId xmlns:a16="http://schemas.microsoft.com/office/drawing/2014/main" id="{74BACA41-0C75-7A55-B8AE-27B4B095B895}"/>
              </a:ext>
            </a:extLst>
          </p:cNvPr>
          <p:cNvSpPr/>
          <p:nvPr/>
        </p:nvSpPr>
        <p:spPr>
          <a:xfrm>
            <a:off x="9459816" y="4126965"/>
            <a:ext cx="702885" cy="214601"/>
          </a:xfrm>
          <a:prstGeom prst="roundRect">
            <a:avLst/>
          </a:prstGeom>
          <a:solidFill>
            <a:srgbClr val="FFC000">
              <a:alpha val="5294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D7C466B3-E49A-5153-33CD-46EB8C7EFF6C}"/>
              </a:ext>
            </a:extLst>
          </p:cNvPr>
          <p:cNvSpPr txBox="1"/>
          <p:nvPr/>
        </p:nvSpPr>
        <p:spPr>
          <a:xfrm>
            <a:off x="4390126" y="6055045"/>
            <a:ext cx="119135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2016-2018</a:t>
            </a:r>
          </a:p>
        </p:txBody>
      </p:sp>
      <p:sp>
        <p:nvSpPr>
          <p:cNvPr id="21" name="TextBox 20">
            <a:extLst>
              <a:ext uri="{FF2B5EF4-FFF2-40B4-BE49-F238E27FC236}">
                <a16:creationId xmlns:a16="http://schemas.microsoft.com/office/drawing/2014/main" id="{332AF887-E97C-9362-B7D4-A6387B0E9716}"/>
              </a:ext>
            </a:extLst>
          </p:cNvPr>
          <p:cNvSpPr txBox="1"/>
          <p:nvPr/>
        </p:nvSpPr>
        <p:spPr>
          <a:xfrm>
            <a:off x="8892026" y="2815490"/>
            <a:ext cx="3188693" cy="646331"/>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58% of 1405 fetuses and infants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Prenatally Diagnosed CHD</a:t>
            </a:r>
          </a:p>
        </p:txBody>
      </p:sp>
      <p:sp>
        <p:nvSpPr>
          <p:cNvPr id="20" name="Pie 19">
            <a:extLst>
              <a:ext uri="{FF2B5EF4-FFF2-40B4-BE49-F238E27FC236}">
                <a16:creationId xmlns:a16="http://schemas.microsoft.com/office/drawing/2014/main" id="{398A0581-0593-B714-B79E-7B42C59DCD92}"/>
              </a:ext>
            </a:extLst>
          </p:cNvPr>
          <p:cNvSpPr/>
          <p:nvPr/>
        </p:nvSpPr>
        <p:spPr>
          <a:xfrm>
            <a:off x="4222635" y="4718877"/>
            <a:ext cx="1454348" cy="1336169"/>
          </a:xfrm>
          <a:prstGeom prst="pie">
            <a:avLst>
              <a:gd name="adj1" fmla="val 20529330"/>
              <a:gd name="adj2" fmla="val 16200000"/>
            </a:avLst>
          </a:prstGeom>
          <a:solidFill>
            <a:srgbClr val="FFC000"/>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83%</a:t>
            </a:r>
          </a:p>
        </p:txBody>
      </p:sp>
      <p:sp>
        <p:nvSpPr>
          <p:cNvPr id="19" name="Pie 18">
            <a:extLst>
              <a:ext uri="{FF2B5EF4-FFF2-40B4-BE49-F238E27FC236}">
                <a16:creationId xmlns:a16="http://schemas.microsoft.com/office/drawing/2014/main" id="{0610BC51-8772-4405-6868-49CFF544FE94}"/>
              </a:ext>
            </a:extLst>
          </p:cNvPr>
          <p:cNvSpPr/>
          <p:nvPr/>
        </p:nvSpPr>
        <p:spPr>
          <a:xfrm>
            <a:off x="2026649" y="4728852"/>
            <a:ext cx="1454348" cy="1336169"/>
          </a:xfrm>
          <a:prstGeom prst="pie">
            <a:avLst>
              <a:gd name="adj1" fmla="val 2283484"/>
              <a:gd name="adj2" fmla="val 16200000"/>
            </a:avLst>
          </a:prstGeom>
          <a:solidFill>
            <a:srgbClr val="FFC000"/>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66%</a:t>
            </a:r>
          </a:p>
        </p:txBody>
      </p:sp>
      <p:sp>
        <p:nvSpPr>
          <p:cNvPr id="10" name="TextBox 9">
            <a:extLst>
              <a:ext uri="{FF2B5EF4-FFF2-40B4-BE49-F238E27FC236}">
                <a16:creationId xmlns:a16="http://schemas.microsoft.com/office/drawing/2014/main" id="{9B6CAC13-4800-C757-4661-BF92F6CC845B}"/>
              </a:ext>
            </a:extLst>
          </p:cNvPr>
          <p:cNvSpPr txBox="1"/>
          <p:nvPr/>
        </p:nvSpPr>
        <p:spPr>
          <a:xfrm>
            <a:off x="2071776" y="6055045"/>
            <a:ext cx="118718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2008-2012</a:t>
            </a:r>
          </a:p>
        </p:txBody>
      </p:sp>
      <p:sp>
        <p:nvSpPr>
          <p:cNvPr id="18" name="TextBox 17">
            <a:extLst>
              <a:ext uri="{FF2B5EF4-FFF2-40B4-BE49-F238E27FC236}">
                <a16:creationId xmlns:a16="http://schemas.microsoft.com/office/drawing/2014/main" id="{CA3A4916-437E-F456-232F-8F9EEBD3821B}"/>
              </a:ext>
            </a:extLst>
          </p:cNvPr>
          <p:cNvSpPr txBox="1"/>
          <p:nvPr/>
        </p:nvSpPr>
        <p:spPr>
          <a:xfrm>
            <a:off x="2219777" y="6356629"/>
            <a:ext cx="320953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Overall Prenatal Detection Rate</a:t>
            </a:r>
          </a:p>
        </p:txBody>
      </p:sp>
    </p:spTree>
    <p:extLst>
      <p:ext uri="{BB962C8B-B14F-4D97-AF65-F5344CB8AC3E}">
        <p14:creationId xmlns:p14="http://schemas.microsoft.com/office/powerpoint/2010/main" val="675332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100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p:tgtEl>
                                          <p:spTgt spid="21"/>
                                        </p:tgtEl>
                                        <p:attrNameLst>
                                          <p:attrName>ppt_y</p:attrName>
                                        </p:attrNameLst>
                                      </p:cBhvr>
                                      <p:tavLst>
                                        <p:tav tm="0">
                                          <p:val>
                                            <p:strVal val="#ppt_y+#ppt_h*1.125000"/>
                                          </p:val>
                                        </p:tav>
                                        <p:tav tm="100000">
                                          <p:val>
                                            <p:strVal val="#ppt_y"/>
                                          </p:val>
                                        </p:tav>
                                      </p:tavLst>
                                    </p:anim>
                                    <p:animEffect transition="in" filter="wipe(up)">
                                      <p:cBhvr>
                                        <p:cTn id="8" dur="500"/>
                                        <p:tgtEl>
                                          <p:spTgt spid="21"/>
                                        </p:tgtEl>
                                      </p:cBhvr>
                                    </p:animEffect>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linds(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1000" fill="hold"/>
                                        <p:tgtEl>
                                          <p:spTgt spid="6"/>
                                        </p:tgtEl>
                                        <p:attrNameLst>
                                          <p:attrName>ppt_w</p:attrName>
                                        </p:attrNameLst>
                                      </p:cBhvr>
                                      <p:tavLst>
                                        <p:tav tm="0">
                                          <p:val>
                                            <p:strVal val="#ppt_w*0.70"/>
                                          </p:val>
                                        </p:tav>
                                        <p:tav tm="100000">
                                          <p:val>
                                            <p:strVal val="#ppt_w"/>
                                          </p:val>
                                        </p:tav>
                                      </p:tavLst>
                                    </p:anim>
                                    <p:anim calcmode="lin" valueType="num">
                                      <p:cBhvr>
                                        <p:cTn id="19" dur="1000" fill="hold"/>
                                        <p:tgtEl>
                                          <p:spTgt spid="6"/>
                                        </p:tgtEl>
                                        <p:attrNameLst>
                                          <p:attrName>ppt_h</p:attrName>
                                        </p:attrNameLst>
                                      </p:cBhvr>
                                      <p:tavLst>
                                        <p:tav tm="0">
                                          <p:val>
                                            <p:strVal val="#ppt_h"/>
                                          </p:val>
                                        </p:tav>
                                        <p:tav tm="100000">
                                          <p:val>
                                            <p:strVal val="#ppt_h"/>
                                          </p:val>
                                        </p:tav>
                                      </p:tavLst>
                                    </p:anim>
                                    <p:animEffect transition="in" filter="fade">
                                      <p:cBhvr>
                                        <p:cTn id="20" dur="1000"/>
                                        <p:tgtEl>
                                          <p:spTgt spid="6"/>
                                        </p:tgtEl>
                                      </p:cBhvr>
                                    </p:animEffect>
                                  </p:childTnLst>
                                </p:cTn>
                              </p:par>
                              <p:par>
                                <p:cTn id="21" presetID="55"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1000" fill="hold"/>
                                        <p:tgtEl>
                                          <p:spTgt spid="7"/>
                                        </p:tgtEl>
                                        <p:attrNameLst>
                                          <p:attrName>ppt_w</p:attrName>
                                        </p:attrNameLst>
                                      </p:cBhvr>
                                      <p:tavLst>
                                        <p:tav tm="0">
                                          <p:val>
                                            <p:strVal val="#ppt_w*0.70"/>
                                          </p:val>
                                        </p:tav>
                                        <p:tav tm="100000">
                                          <p:val>
                                            <p:strVal val="#ppt_w"/>
                                          </p:val>
                                        </p:tav>
                                      </p:tavLst>
                                    </p:anim>
                                    <p:anim calcmode="lin" valueType="num">
                                      <p:cBhvr>
                                        <p:cTn id="24" dur="1000" fill="hold"/>
                                        <p:tgtEl>
                                          <p:spTgt spid="7"/>
                                        </p:tgtEl>
                                        <p:attrNameLst>
                                          <p:attrName>ppt_h</p:attrName>
                                        </p:attrNameLst>
                                      </p:cBhvr>
                                      <p:tavLst>
                                        <p:tav tm="0">
                                          <p:val>
                                            <p:strVal val="#ppt_h"/>
                                          </p:val>
                                        </p:tav>
                                        <p:tav tm="100000">
                                          <p:val>
                                            <p:strVal val="#ppt_h"/>
                                          </p:val>
                                        </p:tav>
                                      </p:tavLst>
                                    </p:anim>
                                    <p:animEffect transition="in" filter="fade">
                                      <p:cBhvr>
                                        <p:cTn id="25" dur="1000"/>
                                        <p:tgtEl>
                                          <p:spTgt spid="7"/>
                                        </p:tgtEl>
                                      </p:cBhvr>
                                    </p:animEffect>
                                  </p:childTnLst>
                                </p:cTn>
                              </p:par>
                              <p:par>
                                <p:cTn id="26" presetID="55" presetClass="entr" presetSubtype="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1000" fill="hold"/>
                                        <p:tgtEl>
                                          <p:spTgt spid="8"/>
                                        </p:tgtEl>
                                        <p:attrNameLst>
                                          <p:attrName>ppt_w</p:attrName>
                                        </p:attrNameLst>
                                      </p:cBhvr>
                                      <p:tavLst>
                                        <p:tav tm="0">
                                          <p:val>
                                            <p:strVal val="#ppt_w*0.70"/>
                                          </p:val>
                                        </p:tav>
                                        <p:tav tm="100000">
                                          <p:val>
                                            <p:strVal val="#ppt_w"/>
                                          </p:val>
                                        </p:tav>
                                      </p:tavLst>
                                    </p:anim>
                                    <p:anim calcmode="lin" valueType="num">
                                      <p:cBhvr>
                                        <p:cTn id="29" dur="1000" fill="hold"/>
                                        <p:tgtEl>
                                          <p:spTgt spid="8"/>
                                        </p:tgtEl>
                                        <p:attrNameLst>
                                          <p:attrName>ppt_h</p:attrName>
                                        </p:attrNameLst>
                                      </p:cBhvr>
                                      <p:tavLst>
                                        <p:tav tm="0">
                                          <p:val>
                                            <p:strVal val="#ppt_h"/>
                                          </p:val>
                                        </p:tav>
                                        <p:tav tm="100000">
                                          <p:val>
                                            <p:strVal val="#ppt_h"/>
                                          </p:val>
                                        </p:tav>
                                      </p:tavLst>
                                    </p:anim>
                                    <p:animEffect transition="in" filter="fade">
                                      <p:cBhvr>
                                        <p:cTn id="30" dur="1000"/>
                                        <p:tgtEl>
                                          <p:spTgt spid="8"/>
                                        </p:tgtEl>
                                      </p:cBhvr>
                                    </p:animEffect>
                                  </p:childTnLst>
                                </p:cTn>
                              </p:par>
                              <p:par>
                                <p:cTn id="31" presetID="55"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1000" fill="hold"/>
                                        <p:tgtEl>
                                          <p:spTgt spid="9"/>
                                        </p:tgtEl>
                                        <p:attrNameLst>
                                          <p:attrName>ppt_w</p:attrName>
                                        </p:attrNameLst>
                                      </p:cBhvr>
                                      <p:tavLst>
                                        <p:tav tm="0">
                                          <p:val>
                                            <p:strVal val="#ppt_w*0.70"/>
                                          </p:val>
                                        </p:tav>
                                        <p:tav tm="100000">
                                          <p:val>
                                            <p:strVal val="#ppt_w"/>
                                          </p:val>
                                        </p:tav>
                                      </p:tavLst>
                                    </p:anim>
                                    <p:anim calcmode="lin" valueType="num">
                                      <p:cBhvr>
                                        <p:cTn id="34" dur="1000" fill="hold"/>
                                        <p:tgtEl>
                                          <p:spTgt spid="9"/>
                                        </p:tgtEl>
                                        <p:attrNameLst>
                                          <p:attrName>ppt_h</p:attrName>
                                        </p:attrNameLst>
                                      </p:cBhvr>
                                      <p:tavLst>
                                        <p:tav tm="0">
                                          <p:val>
                                            <p:strVal val="#ppt_h"/>
                                          </p:val>
                                        </p:tav>
                                        <p:tav tm="100000">
                                          <p:val>
                                            <p:strVal val="#ppt_h"/>
                                          </p:val>
                                        </p:tav>
                                      </p:tavLst>
                                    </p:anim>
                                    <p:animEffect transition="in" filter="fade">
                                      <p:cBhvr>
                                        <p:cTn id="35" dur="10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nodeType="clickEffect">
                                  <p:stCondLst>
                                    <p:cond delay="0"/>
                                  </p:stCondLst>
                                  <p:childTnLst>
                                    <p:set>
                                      <p:cBhvr>
                                        <p:cTn id="39" dur="1" fill="hold">
                                          <p:stCondLst>
                                            <p:cond delay="0"/>
                                          </p:stCondLst>
                                        </p:cTn>
                                        <p:tgtEl>
                                          <p:spTgt spid="1026"/>
                                        </p:tgtEl>
                                        <p:attrNameLst>
                                          <p:attrName>style.visibility</p:attrName>
                                        </p:attrNameLst>
                                      </p:cBhvr>
                                      <p:to>
                                        <p:strVal val="visible"/>
                                      </p:to>
                                    </p:set>
                                    <p:animEffect transition="in" filter="blinds(horizontal)">
                                      <p:cBhvr>
                                        <p:cTn id="40" dur="500"/>
                                        <p:tgtEl>
                                          <p:spTgt spid="102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wipe(left)">
                                      <p:cBhvr>
                                        <p:cTn id="45" dur="500"/>
                                        <p:tgtEl>
                                          <p:spTgt spid="11"/>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left)">
                                      <p:cBhvr>
                                        <p:cTn id="48" dur="5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55" presetClass="entr" presetSubtype="0" fill="hold" grpId="0" nodeType="clickEffect">
                                  <p:stCondLst>
                                    <p:cond delay="0"/>
                                  </p:stCondLst>
                                  <p:childTnLst>
                                    <p:set>
                                      <p:cBhvr>
                                        <p:cTn id="52" dur="1" fill="hold">
                                          <p:stCondLst>
                                            <p:cond delay="0"/>
                                          </p:stCondLst>
                                        </p:cTn>
                                        <p:tgtEl>
                                          <p:spTgt spid="3"/>
                                        </p:tgtEl>
                                        <p:attrNameLst>
                                          <p:attrName>style.visibility</p:attrName>
                                        </p:attrNameLst>
                                      </p:cBhvr>
                                      <p:to>
                                        <p:strVal val="visible"/>
                                      </p:to>
                                    </p:set>
                                    <p:anim calcmode="lin" valueType="num">
                                      <p:cBhvr>
                                        <p:cTn id="53" dur="1000" fill="hold"/>
                                        <p:tgtEl>
                                          <p:spTgt spid="3"/>
                                        </p:tgtEl>
                                        <p:attrNameLst>
                                          <p:attrName>ppt_w</p:attrName>
                                        </p:attrNameLst>
                                      </p:cBhvr>
                                      <p:tavLst>
                                        <p:tav tm="0">
                                          <p:val>
                                            <p:strVal val="#ppt_w*0.70"/>
                                          </p:val>
                                        </p:tav>
                                        <p:tav tm="100000">
                                          <p:val>
                                            <p:strVal val="#ppt_w"/>
                                          </p:val>
                                        </p:tav>
                                      </p:tavLst>
                                    </p:anim>
                                    <p:anim calcmode="lin" valueType="num">
                                      <p:cBhvr>
                                        <p:cTn id="54" dur="1000" fill="hold"/>
                                        <p:tgtEl>
                                          <p:spTgt spid="3"/>
                                        </p:tgtEl>
                                        <p:attrNameLst>
                                          <p:attrName>ppt_h</p:attrName>
                                        </p:attrNameLst>
                                      </p:cBhvr>
                                      <p:tavLst>
                                        <p:tav tm="0">
                                          <p:val>
                                            <p:strVal val="#ppt_h"/>
                                          </p:val>
                                        </p:tav>
                                        <p:tav tm="100000">
                                          <p:val>
                                            <p:strVal val="#ppt_h"/>
                                          </p:val>
                                        </p:tav>
                                      </p:tavLst>
                                    </p:anim>
                                    <p:animEffect transition="in" filter="fade">
                                      <p:cBhvr>
                                        <p:cTn id="55" dur="1000"/>
                                        <p:tgtEl>
                                          <p:spTgt spid="3"/>
                                        </p:tgtEl>
                                      </p:cBhvr>
                                    </p:animEffect>
                                  </p:childTnLst>
                                </p:cTn>
                              </p:par>
                              <p:par>
                                <p:cTn id="56" presetID="55" presetClass="entr" presetSubtype="0" fill="hold" grpId="0" nodeType="withEffect">
                                  <p:stCondLst>
                                    <p:cond delay="0"/>
                                  </p:stCondLst>
                                  <p:childTnLst>
                                    <p:set>
                                      <p:cBhvr>
                                        <p:cTn id="57" dur="1" fill="hold">
                                          <p:stCondLst>
                                            <p:cond delay="0"/>
                                          </p:stCondLst>
                                        </p:cTn>
                                        <p:tgtEl>
                                          <p:spTgt spid="18"/>
                                        </p:tgtEl>
                                        <p:attrNameLst>
                                          <p:attrName>style.visibility</p:attrName>
                                        </p:attrNameLst>
                                      </p:cBhvr>
                                      <p:to>
                                        <p:strVal val="visible"/>
                                      </p:to>
                                    </p:set>
                                    <p:anim calcmode="lin" valueType="num">
                                      <p:cBhvr>
                                        <p:cTn id="58" dur="1000" fill="hold"/>
                                        <p:tgtEl>
                                          <p:spTgt spid="18"/>
                                        </p:tgtEl>
                                        <p:attrNameLst>
                                          <p:attrName>ppt_w</p:attrName>
                                        </p:attrNameLst>
                                      </p:cBhvr>
                                      <p:tavLst>
                                        <p:tav tm="0">
                                          <p:val>
                                            <p:strVal val="#ppt_w*0.70"/>
                                          </p:val>
                                        </p:tav>
                                        <p:tav tm="100000">
                                          <p:val>
                                            <p:strVal val="#ppt_w"/>
                                          </p:val>
                                        </p:tav>
                                      </p:tavLst>
                                    </p:anim>
                                    <p:anim calcmode="lin" valueType="num">
                                      <p:cBhvr>
                                        <p:cTn id="59" dur="1000" fill="hold"/>
                                        <p:tgtEl>
                                          <p:spTgt spid="18"/>
                                        </p:tgtEl>
                                        <p:attrNameLst>
                                          <p:attrName>ppt_h</p:attrName>
                                        </p:attrNameLst>
                                      </p:cBhvr>
                                      <p:tavLst>
                                        <p:tav tm="0">
                                          <p:val>
                                            <p:strVal val="#ppt_h"/>
                                          </p:val>
                                        </p:tav>
                                        <p:tav tm="100000">
                                          <p:val>
                                            <p:strVal val="#ppt_h"/>
                                          </p:val>
                                        </p:tav>
                                      </p:tavLst>
                                    </p:anim>
                                    <p:animEffect transition="in" filter="fade">
                                      <p:cBhvr>
                                        <p:cTn id="60" dur="1000"/>
                                        <p:tgtEl>
                                          <p:spTgt spid="18"/>
                                        </p:tgtEl>
                                      </p:cBhvr>
                                    </p:animEffect>
                                  </p:childTnLst>
                                </p:cTn>
                              </p:par>
                            </p:childTnLst>
                          </p:cTn>
                        </p:par>
                      </p:childTnLst>
                    </p:cTn>
                  </p:par>
                  <p:par>
                    <p:cTn id="61" fill="hold">
                      <p:stCondLst>
                        <p:cond delay="indefinite"/>
                      </p:stCondLst>
                      <p:childTnLst>
                        <p:par>
                          <p:cTn id="62" fill="hold">
                            <p:stCondLst>
                              <p:cond delay="0"/>
                            </p:stCondLst>
                            <p:childTnLst>
                              <p:par>
                                <p:cTn id="63" presetID="55" presetClass="entr" presetSubtype="0" fill="hold" grpId="0" nodeType="clickEffect">
                                  <p:stCondLst>
                                    <p:cond delay="0"/>
                                  </p:stCondLst>
                                  <p:childTnLst>
                                    <p:set>
                                      <p:cBhvr>
                                        <p:cTn id="64" dur="1" fill="hold">
                                          <p:stCondLst>
                                            <p:cond delay="0"/>
                                          </p:stCondLst>
                                        </p:cTn>
                                        <p:tgtEl>
                                          <p:spTgt spid="19"/>
                                        </p:tgtEl>
                                        <p:attrNameLst>
                                          <p:attrName>style.visibility</p:attrName>
                                        </p:attrNameLst>
                                      </p:cBhvr>
                                      <p:to>
                                        <p:strVal val="visible"/>
                                      </p:to>
                                    </p:set>
                                    <p:anim calcmode="lin" valueType="num">
                                      <p:cBhvr>
                                        <p:cTn id="65" dur="1000" fill="hold"/>
                                        <p:tgtEl>
                                          <p:spTgt spid="19"/>
                                        </p:tgtEl>
                                        <p:attrNameLst>
                                          <p:attrName>ppt_w</p:attrName>
                                        </p:attrNameLst>
                                      </p:cBhvr>
                                      <p:tavLst>
                                        <p:tav tm="0">
                                          <p:val>
                                            <p:strVal val="#ppt_w*0.70"/>
                                          </p:val>
                                        </p:tav>
                                        <p:tav tm="100000">
                                          <p:val>
                                            <p:strVal val="#ppt_w"/>
                                          </p:val>
                                        </p:tav>
                                      </p:tavLst>
                                    </p:anim>
                                    <p:anim calcmode="lin" valueType="num">
                                      <p:cBhvr>
                                        <p:cTn id="66" dur="1000" fill="hold"/>
                                        <p:tgtEl>
                                          <p:spTgt spid="19"/>
                                        </p:tgtEl>
                                        <p:attrNameLst>
                                          <p:attrName>ppt_h</p:attrName>
                                        </p:attrNameLst>
                                      </p:cBhvr>
                                      <p:tavLst>
                                        <p:tav tm="0">
                                          <p:val>
                                            <p:strVal val="#ppt_h"/>
                                          </p:val>
                                        </p:tav>
                                        <p:tav tm="100000">
                                          <p:val>
                                            <p:strVal val="#ppt_h"/>
                                          </p:val>
                                        </p:tav>
                                      </p:tavLst>
                                    </p:anim>
                                    <p:animEffect transition="in" filter="fade">
                                      <p:cBhvr>
                                        <p:cTn id="67" dur="1000"/>
                                        <p:tgtEl>
                                          <p:spTgt spid="19"/>
                                        </p:tgtEl>
                                      </p:cBhvr>
                                    </p:animEffect>
                                  </p:childTnLst>
                                </p:cTn>
                              </p:par>
                              <p:par>
                                <p:cTn id="68" presetID="55" presetClass="entr" presetSubtype="0" fill="hold" grpId="0" nodeType="withEffect">
                                  <p:stCondLst>
                                    <p:cond delay="0"/>
                                  </p:stCondLst>
                                  <p:childTnLst>
                                    <p:set>
                                      <p:cBhvr>
                                        <p:cTn id="69" dur="1" fill="hold">
                                          <p:stCondLst>
                                            <p:cond delay="0"/>
                                          </p:stCondLst>
                                        </p:cTn>
                                        <p:tgtEl>
                                          <p:spTgt spid="10"/>
                                        </p:tgtEl>
                                        <p:attrNameLst>
                                          <p:attrName>style.visibility</p:attrName>
                                        </p:attrNameLst>
                                      </p:cBhvr>
                                      <p:to>
                                        <p:strVal val="visible"/>
                                      </p:to>
                                    </p:set>
                                    <p:anim calcmode="lin" valueType="num">
                                      <p:cBhvr>
                                        <p:cTn id="70" dur="1000" fill="hold"/>
                                        <p:tgtEl>
                                          <p:spTgt spid="10"/>
                                        </p:tgtEl>
                                        <p:attrNameLst>
                                          <p:attrName>ppt_w</p:attrName>
                                        </p:attrNameLst>
                                      </p:cBhvr>
                                      <p:tavLst>
                                        <p:tav tm="0">
                                          <p:val>
                                            <p:strVal val="#ppt_w*0.70"/>
                                          </p:val>
                                        </p:tav>
                                        <p:tav tm="100000">
                                          <p:val>
                                            <p:strVal val="#ppt_w"/>
                                          </p:val>
                                        </p:tav>
                                      </p:tavLst>
                                    </p:anim>
                                    <p:anim calcmode="lin" valueType="num">
                                      <p:cBhvr>
                                        <p:cTn id="71" dur="1000" fill="hold"/>
                                        <p:tgtEl>
                                          <p:spTgt spid="10"/>
                                        </p:tgtEl>
                                        <p:attrNameLst>
                                          <p:attrName>ppt_h</p:attrName>
                                        </p:attrNameLst>
                                      </p:cBhvr>
                                      <p:tavLst>
                                        <p:tav tm="0">
                                          <p:val>
                                            <p:strVal val="#ppt_h"/>
                                          </p:val>
                                        </p:tav>
                                        <p:tav tm="100000">
                                          <p:val>
                                            <p:strVal val="#ppt_h"/>
                                          </p:val>
                                        </p:tav>
                                      </p:tavLst>
                                    </p:anim>
                                    <p:animEffect transition="in" filter="fade">
                                      <p:cBhvr>
                                        <p:cTn id="72" dur="1000"/>
                                        <p:tgtEl>
                                          <p:spTgt spid="10"/>
                                        </p:tgtEl>
                                      </p:cBhvr>
                                    </p:animEffect>
                                  </p:childTnLst>
                                </p:cTn>
                              </p:par>
                            </p:childTnLst>
                          </p:cTn>
                        </p:par>
                      </p:childTnLst>
                    </p:cTn>
                  </p:par>
                  <p:par>
                    <p:cTn id="73" fill="hold">
                      <p:stCondLst>
                        <p:cond delay="indefinite"/>
                      </p:stCondLst>
                      <p:childTnLst>
                        <p:par>
                          <p:cTn id="74" fill="hold">
                            <p:stCondLst>
                              <p:cond delay="0"/>
                            </p:stCondLst>
                            <p:childTnLst>
                              <p:par>
                                <p:cTn id="75" presetID="55" presetClass="entr" presetSubtype="0" fill="hold" grpId="0" nodeType="clickEffect">
                                  <p:stCondLst>
                                    <p:cond delay="0"/>
                                  </p:stCondLst>
                                  <p:childTnLst>
                                    <p:set>
                                      <p:cBhvr>
                                        <p:cTn id="76" dur="1" fill="hold">
                                          <p:stCondLst>
                                            <p:cond delay="0"/>
                                          </p:stCondLst>
                                        </p:cTn>
                                        <p:tgtEl>
                                          <p:spTgt spid="17"/>
                                        </p:tgtEl>
                                        <p:attrNameLst>
                                          <p:attrName>style.visibility</p:attrName>
                                        </p:attrNameLst>
                                      </p:cBhvr>
                                      <p:to>
                                        <p:strVal val="visible"/>
                                      </p:to>
                                    </p:set>
                                    <p:anim calcmode="lin" valueType="num">
                                      <p:cBhvr>
                                        <p:cTn id="77" dur="1000" fill="hold"/>
                                        <p:tgtEl>
                                          <p:spTgt spid="17"/>
                                        </p:tgtEl>
                                        <p:attrNameLst>
                                          <p:attrName>ppt_w</p:attrName>
                                        </p:attrNameLst>
                                      </p:cBhvr>
                                      <p:tavLst>
                                        <p:tav tm="0">
                                          <p:val>
                                            <p:strVal val="#ppt_w*0.70"/>
                                          </p:val>
                                        </p:tav>
                                        <p:tav tm="100000">
                                          <p:val>
                                            <p:strVal val="#ppt_w"/>
                                          </p:val>
                                        </p:tav>
                                      </p:tavLst>
                                    </p:anim>
                                    <p:anim calcmode="lin" valueType="num">
                                      <p:cBhvr>
                                        <p:cTn id="78" dur="1000" fill="hold"/>
                                        <p:tgtEl>
                                          <p:spTgt spid="17"/>
                                        </p:tgtEl>
                                        <p:attrNameLst>
                                          <p:attrName>ppt_h</p:attrName>
                                        </p:attrNameLst>
                                      </p:cBhvr>
                                      <p:tavLst>
                                        <p:tav tm="0">
                                          <p:val>
                                            <p:strVal val="#ppt_h"/>
                                          </p:val>
                                        </p:tav>
                                        <p:tav tm="100000">
                                          <p:val>
                                            <p:strVal val="#ppt_h"/>
                                          </p:val>
                                        </p:tav>
                                      </p:tavLst>
                                    </p:anim>
                                    <p:animEffect transition="in" filter="fade">
                                      <p:cBhvr>
                                        <p:cTn id="79" dur="1000"/>
                                        <p:tgtEl>
                                          <p:spTgt spid="17"/>
                                        </p:tgtEl>
                                      </p:cBhvr>
                                    </p:animEffect>
                                  </p:childTnLst>
                                </p:cTn>
                              </p:par>
                              <p:par>
                                <p:cTn id="80" presetID="55" presetClass="entr" presetSubtype="0" fill="hold" grpId="0" nodeType="withEffect">
                                  <p:stCondLst>
                                    <p:cond delay="0"/>
                                  </p:stCondLst>
                                  <p:childTnLst>
                                    <p:set>
                                      <p:cBhvr>
                                        <p:cTn id="81" dur="1" fill="hold">
                                          <p:stCondLst>
                                            <p:cond delay="0"/>
                                          </p:stCondLst>
                                        </p:cTn>
                                        <p:tgtEl>
                                          <p:spTgt spid="20"/>
                                        </p:tgtEl>
                                        <p:attrNameLst>
                                          <p:attrName>style.visibility</p:attrName>
                                        </p:attrNameLst>
                                      </p:cBhvr>
                                      <p:to>
                                        <p:strVal val="visible"/>
                                      </p:to>
                                    </p:set>
                                    <p:anim calcmode="lin" valueType="num">
                                      <p:cBhvr>
                                        <p:cTn id="82" dur="1000" fill="hold"/>
                                        <p:tgtEl>
                                          <p:spTgt spid="20"/>
                                        </p:tgtEl>
                                        <p:attrNameLst>
                                          <p:attrName>ppt_w</p:attrName>
                                        </p:attrNameLst>
                                      </p:cBhvr>
                                      <p:tavLst>
                                        <p:tav tm="0">
                                          <p:val>
                                            <p:strVal val="#ppt_w*0.70"/>
                                          </p:val>
                                        </p:tav>
                                        <p:tav tm="100000">
                                          <p:val>
                                            <p:strVal val="#ppt_w"/>
                                          </p:val>
                                        </p:tav>
                                      </p:tavLst>
                                    </p:anim>
                                    <p:anim calcmode="lin" valueType="num">
                                      <p:cBhvr>
                                        <p:cTn id="83" dur="1000" fill="hold"/>
                                        <p:tgtEl>
                                          <p:spTgt spid="20"/>
                                        </p:tgtEl>
                                        <p:attrNameLst>
                                          <p:attrName>ppt_h</p:attrName>
                                        </p:attrNameLst>
                                      </p:cBhvr>
                                      <p:tavLst>
                                        <p:tav tm="0">
                                          <p:val>
                                            <p:strVal val="#ppt_h"/>
                                          </p:val>
                                        </p:tav>
                                        <p:tav tm="100000">
                                          <p:val>
                                            <p:strVal val="#ppt_h"/>
                                          </p:val>
                                        </p:tav>
                                      </p:tavLst>
                                    </p:anim>
                                    <p:animEffect transition="in" filter="fade">
                                      <p:cBhvr>
                                        <p:cTn id="84"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P spid="9" grpId="0" animBg="1"/>
      <p:bldP spid="11" grpId="0" animBg="1"/>
      <p:bldP spid="14" grpId="0" animBg="1"/>
      <p:bldP spid="17" grpId="0"/>
      <p:bldP spid="21" grpId="0" animBg="1"/>
      <p:bldP spid="20" grpId="0" animBg="1"/>
      <p:bldP spid="19" grpId="0" animBg="1"/>
      <p:bldP spid="10" grpId="0"/>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99BDA-831C-CA3F-313E-5A4C665C2F05}"/>
              </a:ext>
            </a:extLst>
          </p:cNvPr>
          <p:cNvSpPr>
            <a:spLocks noGrp="1"/>
          </p:cNvSpPr>
          <p:nvPr>
            <p:ph type="title"/>
          </p:nvPr>
        </p:nvSpPr>
        <p:spPr>
          <a:xfrm>
            <a:off x="2026959" y="214681"/>
            <a:ext cx="7918450" cy="685800"/>
          </a:xfrm>
        </p:spPr>
        <p:txBody>
          <a:bodyPr>
            <a:normAutofit/>
          </a:bodyPr>
          <a:lstStyle/>
          <a:p>
            <a:r>
              <a:rPr lang="en-US" sz="4000" dirty="0"/>
              <a:t>2024 STS Updated Data</a:t>
            </a:r>
          </a:p>
        </p:txBody>
      </p:sp>
      <p:pic>
        <p:nvPicPr>
          <p:cNvPr id="5" name="Content Placeholder 4" descr="A table with numbers and text">
            <a:extLst>
              <a:ext uri="{FF2B5EF4-FFF2-40B4-BE49-F238E27FC236}">
                <a16:creationId xmlns:a16="http://schemas.microsoft.com/office/drawing/2014/main" id="{E8D25654-9EDA-624A-EC9D-191D056853CA}"/>
              </a:ext>
            </a:extLst>
          </p:cNvPr>
          <p:cNvPicPr>
            <a:picLocks noGrp="1" noChangeAspect="1"/>
          </p:cNvPicPr>
          <p:nvPr>
            <p:ph idx="1"/>
          </p:nvPr>
        </p:nvPicPr>
        <p:blipFill>
          <a:blip r:embed="rId2"/>
          <a:stretch>
            <a:fillRect/>
          </a:stretch>
        </p:blipFill>
        <p:spPr>
          <a:xfrm>
            <a:off x="2488163" y="900482"/>
            <a:ext cx="6996043" cy="4915297"/>
          </a:xfrm>
        </p:spPr>
      </p:pic>
      <p:sp>
        <p:nvSpPr>
          <p:cNvPr id="8" name="Title 1">
            <a:extLst>
              <a:ext uri="{FF2B5EF4-FFF2-40B4-BE49-F238E27FC236}">
                <a16:creationId xmlns:a16="http://schemas.microsoft.com/office/drawing/2014/main" id="{99AFB36B-416C-C69A-9F9F-A8A70B4C13E7}"/>
              </a:ext>
            </a:extLst>
          </p:cNvPr>
          <p:cNvSpPr txBox="1">
            <a:spLocks/>
          </p:cNvSpPr>
          <p:nvPr/>
        </p:nvSpPr>
        <p:spPr>
          <a:xfrm>
            <a:off x="1981200" y="5943601"/>
            <a:ext cx="8442960" cy="694969"/>
          </a:xfrm>
          <a:prstGeom prst="rect">
            <a:avLst/>
          </a:prstGeom>
          <a:solidFill>
            <a:schemeClr val="tx1"/>
          </a:solidFill>
        </p:spPr>
        <p:txBody>
          <a:bodyPr vert="horz" lIns="91440" tIns="45720" rIns="91440" bIns="45720" rtlCol="0" anchor="t" anchorCtr="0">
            <a:noAutofit/>
          </a:bodyPr>
          <a:lstStyle>
            <a:lvl1pPr algn="ctr" defTabSz="914400" rtl="0" eaLnBrk="1" latinLnBrk="0" hangingPunct="1">
              <a:spcBef>
                <a:spcPct val="0"/>
              </a:spcBef>
              <a:buNone/>
              <a:defRPr sz="4400" kern="1200">
                <a:solidFill>
                  <a:srgbClr val="0099FF"/>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a:ln>
                  <a:noFill/>
                </a:ln>
                <a:solidFill>
                  <a:srgbClr val="0099FF"/>
                </a:solidFill>
                <a:effectLst/>
                <a:uLnTx/>
                <a:uFillTx/>
                <a:latin typeface="Calibri" panose="020F0502020204030204"/>
                <a:ea typeface="+mj-ea"/>
                <a:cs typeface="+mj-cs"/>
              </a:rPr>
              <a:t> Variation of prenatal detection of congenital heart disease in infants: updated analysis of the society of thoracic surgeons congenital heart surgery database</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a:ln>
                  <a:noFill/>
                </a:ln>
                <a:solidFill>
                  <a:srgbClr val="0099FF"/>
                </a:solidFill>
                <a:effectLst/>
                <a:uLnTx/>
                <a:uFillTx/>
                <a:latin typeface="Calibri" panose="020F0502020204030204"/>
                <a:ea typeface="+mj-ea"/>
                <a:cs typeface="+mj-cs"/>
              </a:rPr>
              <a:t>Ann Thoracic surgery, in press 2025.    Riberio, E. Quartermain, M. , Jacobs, J.  et. al.</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3600" b="0" i="0" u="none" strike="noStrike" kern="1200" cap="none" spc="0" normalizeH="0" baseline="0" noProof="0" dirty="0">
              <a:ln>
                <a:noFill/>
              </a:ln>
              <a:solidFill>
                <a:srgbClr val="0099FF"/>
              </a:solidFill>
              <a:effectLst/>
              <a:uLnTx/>
              <a:uFillTx/>
              <a:latin typeface="Century Gothic"/>
              <a:ea typeface="+mj-ea"/>
              <a:cs typeface="+mj-cs"/>
            </a:endParaRPr>
          </a:p>
        </p:txBody>
      </p:sp>
    </p:spTree>
    <p:extLst>
      <p:ext uri="{BB962C8B-B14F-4D97-AF65-F5344CB8AC3E}">
        <p14:creationId xmlns:p14="http://schemas.microsoft.com/office/powerpoint/2010/main" val="4173658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70587-4129-5B40-7B79-E7F44A002BAF}"/>
              </a:ext>
            </a:extLst>
          </p:cNvPr>
          <p:cNvSpPr txBox="1">
            <a:spLocks noGrp="1"/>
          </p:cNvSpPr>
          <p:nvPr>
            <p:ph type="title"/>
          </p:nvPr>
        </p:nvSpPr>
        <p:spPr>
          <a:xfrm>
            <a:off x="1981200" y="5943601"/>
            <a:ext cx="8442960" cy="694969"/>
          </a:xfrm>
          <a:prstGeom prst="rect">
            <a:avLst/>
          </a:prstGeom>
          <a:solidFill>
            <a:schemeClr val="tx1"/>
          </a:solidFill>
        </p:spPr>
        <p:txBody>
          <a:bodyPr vert="horz" lIns="91440" tIns="45720" rIns="91440" bIns="45720" rtlCol="0" anchor="t" anchorCtr="0">
            <a:noAutofit/>
          </a:bodyPr>
          <a:lstStyle>
            <a:lvl1pPr algn="ctr" defTabSz="914400" rtl="0" eaLnBrk="1" latinLnBrk="0" hangingPunct="1">
              <a:spcBef>
                <a:spcPct val="0"/>
              </a:spcBef>
              <a:buNone/>
              <a:defRPr sz="4400" kern="1200">
                <a:solidFill>
                  <a:srgbClr val="0099FF"/>
                </a:solidFill>
                <a:latin typeface="+mj-lt"/>
                <a:ea typeface="+mj-ea"/>
                <a:cs typeface="+mj-cs"/>
              </a:defRPr>
            </a:lvl1pPr>
          </a:lstStyle>
          <a:p>
            <a:r>
              <a:rPr lang="en-US" sz="1200" dirty="0"/>
              <a:t>Ribeiro ER, Co-Vu J, Quartermain MD, Bonnell LN, Goldberg DJ, Brinkley LM, Husain SA, Peek GJ, Habib RH, Nelson JS, </a:t>
            </a:r>
            <a:r>
              <a:rPr lang="en-US" sz="1200" dirty="0" err="1"/>
              <a:t>Bleiweis</a:t>
            </a:r>
            <a:r>
              <a:rPr lang="en-US" sz="1200" dirty="0"/>
              <a:t> MS, Jacobs ML, Jacobs JP. Variation of Prenatal Detection of Congenital Heart Disease in Infants: Updated Analysis of The Society of Thoracic Surgeons Congenital Heart Surgery Database. Ann </a:t>
            </a:r>
            <a:r>
              <a:rPr lang="en-US" sz="1200" dirty="0" err="1"/>
              <a:t>Thorac</a:t>
            </a:r>
            <a:r>
              <a:rPr lang="en-US" sz="1200" dirty="0"/>
              <a:t> Surg. 2025 Aug 19:S0003-4975(25)00658-7. </a:t>
            </a:r>
            <a:r>
              <a:rPr lang="en-US" sz="1200" dirty="0" err="1"/>
              <a:t>doi</a:t>
            </a:r>
            <a:r>
              <a:rPr lang="en-US" sz="1200" dirty="0"/>
              <a:t>: 10.1016/j.athoracsur.2025.06.049. </a:t>
            </a:r>
            <a:r>
              <a:rPr lang="en-US" sz="1200" dirty="0" err="1"/>
              <a:t>Epub</a:t>
            </a:r>
            <a:r>
              <a:rPr lang="en-US" sz="1200" dirty="0"/>
              <a:t> ahead of print. PMID: 40892004.</a:t>
            </a:r>
            <a:br>
              <a:rPr lang="en-US" sz="3600" dirty="0"/>
            </a:br>
            <a:endParaRPr lang="en-US" sz="3600" dirty="0"/>
          </a:p>
        </p:txBody>
      </p:sp>
      <p:pic>
        <p:nvPicPr>
          <p:cNvPr id="11" name="Content Placeholder 10" descr="A graph of different colored lines">
            <a:extLst>
              <a:ext uri="{FF2B5EF4-FFF2-40B4-BE49-F238E27FC236}">
                <a16:creationId xmlns:a16="http://schemas.microsoft.com/office/drawing/2014/main" id="{DE2A7208-78DD-603F-1A7C-5B0DABC2395F}"/>
              </a:ext>
            </a:extLst>
          </p:cNvPr>
          <p:cNvPicPr>
            <a:picLocks noGrp="1" noChangeAspect="1"/>
          </p:cNvPicPr>
          <p:nvPr>
            <p:ph idx="1"/>
          </p:nvPr>
        </p:nvPicPr>
        <p:blipFill rotWithShape="1">
          <a:blip r:embed="rId3"/>
          <a:srcRect r="961" b="51724"/>
          <a:stretch/>
        </p:blipFill>
        <p:spPr>
          <a:xfrm>
            <a:off x="1981200" y="228600"/>
            <a:ext cx="8530046" cy="5581568"/>
          </a:xfrm>
        </p:spPr>
      </p:pic>
    </p:spTree>
    <p:extLst>
      <p:ext uri="{BB962C8B-B14F-4D97-AF65-F5344CB8AC3E}">
        <p14:creationId xmlns:p14="http://schemas.microsoft.com/office/powerpoint/2010/main" val="3133743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BEBD152-8435-5DDE-FF8D-9D99E1C53B88}"/>
              </a:ext>
            </a:extLst>
          </p:cNvPr>
          <p:cNvSpPr txBox="1">
            <a:spLocks noGrp="1"/>
          </p:cNvSpPr>
          <p:nvPr>
            <p:ph type="title"/>
          </p:nvPr>
        </p:nvSpPr>
        <p:spPr>
          <a:xfrm>
            <a:off x="1981200" y="5943601"/>
            <a:ext cx="8442960" cy="694969"/>
          </a:xfrm>
          <a:prstGeom prst="rect">
            <a:avLst/>
          </a:prstGeom>
          <a:solidFill>
            <a:schemeClr val="tx1"/>
          </a:solidFill>
        </p:spPr>
        <p:txBody>
          <a:bodyPr vert="horz" lIns="91440" tIns="45720" rIns="91440" bIns="45720" rtlCol="0" anchor="t" anchorCtr="0">
            <a:noAutofit/>
          </a:bodyPr>
          <a:lstStyle>
            <a:lvl1pPr algn="ctr" defTabSz="914400" rtl="0" eaLnBrk="1" latinLnBrk="0" hangingPunct="1">
              <a:spcBef>
                <a:spcPct val="0"/>
              </a:spcBef>
              <a:buNone/>
              <a:defRPr sz="4400" kern="1200">
                <a:solidFill>
                  <a:srgbClr val="0099FF"/>
                </a:solidFill>
                <a:latin typeface="+mj-lt"/>
                <a:ea typeface="+mj-ea"/>
                <a:cs typeface="+mj-cs"/>
              </a:defRPr>
            </a:lvl1pPr>
          </a:lstStyle>
          <a:p>
            <a:r>
              <a:rPr lang="en-US" sz="1100" dirty="0"/>
              <a:t>Ribeiro ER, Co-Vu J, Quartermain MD, Bonnell LN, Goldberg DJ, Brinkley LM, Husain SA, Peek GJ, Habib RH, Nelson JS, </a:t>
            </a:r>
            <a:r>
              <a:rPr lang="en-US" sz="1100" dirty="0" err="1"/>
              <a:t>Bleiweis</a:t>
            </a:r>
            <a:r>
              <a:rPr lang="en-US" sz="1100" dirty="0"/>
              <a:t> MS, Jacobs ML, Jacobs JP. Variation of Prenatal Detection of Congenital Heart Disease in Infants: Updated Analysis of The Society of Thoracic Surgeons Congenital Heart Surgery Database. Ann </a:t>
            </a:r>
            <a:r>
              <a:rPr lang="en-US" sz="1100" dirty="0" err="1"/>
              <a:t>Thorac</a:t>
            </a:r>
            <a:r>
              <a:rPr lang="en-US" sz="1100" dirty="0"/>
              <a:t> Surg. 2025 Aug 19:S0003-4975(25)00658-7. </a:t>
            </a:r>
            <a:r>
              <a:rPr lang="en-US" sz="1100" dirty="0" err="1"/>
              <a:t>doi</a:t>
            </a:r>
            <a:r>
              <a:rPr lang="en-US" sz="1100" dirty="0"/>
              <a:t>: 10.1016/j.athoracsur.2025.06.049. </a:t>
            </a:r>
            <a:r>
              <a:rPr lang="en-US" sz="1100" dirty="0" err="1"/>
              <a:t>Epub</a:t>
            </a:r>
            <a:r>
              <a:rPr lang="en-US" sz="1100" dirty="0"/>
              <a:t> ahead of print. PMID: 40892004.</a:t>
            </a:r>
            <a:br>
              <a:rPr lang="en-US" sz="3600" dirty="0"/>
            </a:br>
            <a:endParaRPr lang="en-US" sz="3600" dirty="0"/>
          </a:p>
        </p:txBody>
      </p:sp>
      <p:pic>
        <p:nvPicPr>
          <p:cNvPr id="5" name="Content Placeholder 10" descr="A graph of different colored lines">
            <a:extLst>
              <a:ext uri="{FF2B5EF4-FFF2-40B4-BE49-F238E27FC236}">
                <a16:creationId xmlns:a16="http://schemas.microsoft.com/office/drawing/2014/main" id="{DE2A7208-78DD-603F-1A7C-5B0DABC2395F}"/>
              </a:ext>
            </a:extLst>
          </p:cNvPr>
          <p:cNvPicPr>
            <a:picLocks noGrp="1" noChangeAspect="1"/>
          </p:cNvPicPr>
          <p:nvPr>
            <p:ph idx="1"/>
          </p:nvPr>
        </p:nvPicPr>
        <p:blipFill rotWithShape="1">
          <a:blip r:embed="rId3"/>
          <a:srcRect t="47685"/>
          <a:stretch/>
        </p:blipFill>
        <p:spPr>
          <a:xfrm>
            <a:off x="1994059" y="228600"/>
            <a:ext cx="8203882" cy="5562600"/>
          </a:xfrm>
        </p:spPr>
      </p:pic>
    </p:spTree>
    <p:extLst>
      <p:ext uri="{BB962C8B-B14F-4D97-AF65-F5344CB8AC3E}">
        <p14:creationId xmlns:p14="http://schemas.microsoft.com/office/powerpoint/2010/main" val="27959729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oogle Shape;119;p16">
            <a:extLst>
              <a:ext uri="{FF2B5EF4-FFF2-40B4-BE49-F238E27FC236}">
                <a16:creationId xmlns:a16="http://schemas.microsoft.com/office/drawing/2014/main" id="{AC868A76-D20E-A0B1-8A80-B76A74FE82D7}"/>
              </a:ext>
            </a:extLst>
          </p:cNvPr>
          <p:cNvGrpSpPr/>
          <p:nvPr/>
        </p:nvGrpSpPr>
        <p:grpSpPr>
          <a:xfrm>
            <a:off x="1126350" y="5018628"/>
            <a:ext cx="10379850" cy="761325"/>
            <a:chOff x="1593000" y="2322568"/>
            <a:chExt cx="5957975" cy="643500"/>
          </a:xfrm>
        </p:grpSpPr>
        <p:sp>
          <p:nvSpPr>
            <p:cNvPr id="17" name="Google Shape;120;p16">
              <a:extLst>
                <a:ext uri="{FF2B5EF4-FFF2-40B4-BE49-F238E27FC236}">
                  <a16:creationId xmlns:a16="http://schemas.microsoft.com/office/drawing/2014/main" id="{9DF5CE72-AAAC-3FA4-62FF-CAA9FDF84E2B}"/>
                </a:ext>
              </a:extLst>
            </p:cNvPr>
            <p:cNvSpPr/>
            <p:nvPr/>
          </p:nvSpPr>
          <p:spPr>
            <a:xfrm>
              <a:off x="3728375" y="2322568"/>
              <a:ext cx="3822600" cy="6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21;p16">
              <a:extLst>
                <a:ext uri="{FF2B5EF4-FFF2-40B4-BE49-F238E27FC236}">
                  <a16:creationId xmlns:a16="http://schemas.microsoft.com/office/drawing/2014/main" id="{28FB4A54-CC0F-D038-FE98-E1A0F8096A13}"/>
                </a:ext>
              </a:extLst>
            </p:cNvPr>
            <p:cNvSpPr/>
            <p:nvPr/>
          </p:nvSpPr>
          <p:spPr>
            <a:xfrm flipH="1">
              <a:off x="2283025" y="2322575"/>
              <a:ext cx="1844400" cy="642600"/>
            </a:xfrm>
            <a:prstGeom prst="rect">
              <a:avLst/>
            </a:prstGeom>
            <a:solidFill>
              <a:srgbClr val="A729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22;p16">
              <a:extLst>
                <a:ext uri="{FF2B5EF4-FFF2-40B4-BE49-F238E27FC236}">
                  <a16:creationId xmlns:a16="http://schemas.microsoft.com/office/drawing/2014/main" id="{4DB2225A-281A-6DA2-40EA-396851D3A3A2}"/>
                </a:ext>
              </a:extLst>
            </p:cNvPr>
            <p:cNvSpPr/>
            <p:nvPr/>
          </p:nvSpPr>
          <p:spPr>
            <a:xfrm rot="-5400000">
              <a:off x="3501574" y="1934671"/>
              <a:ext cx="643356" cy="1419149"/>
            </a:xfrm>
            <a:prstGeom prst="flowChartOffpageConnector">
              <a:avLst/>
            </a:prstGeom>
            <a:solidFill>
              <a:srgbClr val="A729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123;p16">
              <a:extLst>
                <a:ext uri="{FF2B5EF4-FFF2-40B4-BE49-F238E27FC236}">
                  <a16:creationId xmlns:a16="http://schemas.microsoft.com/office/drawing/2014/main" id="{92FEF71A-8CC1-5B29-E6CB-7A1933AEF19C}"/>
                </a:ext>
              </a:extLst>
            </p:cNvPr>
            <p:cNvSpPr/>
            <p:nvPr/>
          </p:nvSpPr>
          <p:spPr>
            <a:xfrm>
              <a:off x="2342625" y="2399951"/>
              <a:ext cx="1940700" cy="4959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400">
                  <a:solidFill>
                    <a:srgbClr val="FFFFFF"/>
                  </a:solidFill>
                  <a:latin typeface="Roboto Medium"/>
                  <a:ea typeface="Roboto Medium"/>
                  <a:cs typeface="Roboto Medium"/>
                  <a:sym typeface="Roboto Medium"/>
                </a:rPr>
                <a:t>Artificial Intelligence</a:t>
              </a:r>
              <a:endParaRPr sz="1400">
                <a:solidFill>
                  <a:srgbClr val="FFFFFF"/>
                </a:solidFill>
                <a:latin typeface="Roboto"/>
                <a:ea typeface="Roboto"/>
                <a:cs typeface="Roboto"/>
                <a:sym typeface="Roboto"/>
              </a:endParaRPr>
            </a:p>
          </p:txBody>
        </p:sp>
        <p:sp>
          <p:nvSpPr>
            <p:cNvPr id="21" name="Google Shape;124;p16">
              <a:extLst>
                <a:ext uri="{FF2B5EF4-FFF2-40B4-BE49-F238E27FC236}">
                  <a16:creationId xmlns:a16="http://schemas.microsoft.com/office/drawing/2014/main" id="{BB1DD68A-70B2-2D2B-D2C5-4256C8955005}"/>
                </a:ext>
              </a:extLst>
            </p:cNvPr>
            <p:cNvSpPr/>
            <p:nvPr/>
          </p:nvSpPr>
          <p:spPr>
            <a:xfrm>
              <a:off x="1593000" y="2322568"/>
              <a:ext cx="690000" cy="642300"/>
            </a:xfrm>
            <a:prstGeom prst="rect">
              <a:avLst/>
            </a:prstGeom>
            <a:solidFill>
              <a:srgbClr val="B02B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125;p16">
              <a:extLst>
                <a:ext uri="{FF2B5EF4-FFF2-40B4-BE49-F238E27FC236}">
                  <a16:creationId xmlns:a16="http://schemas.microsoft.com/office/drawing/2014/main" id="{E4054B52-FB7E-1189-1B34-1296784E14DB}"/>
                </a:ext>
              </a:extLst>
            </p:cNvPr>
            <p:cNvSpPr/>
            <p:nvPr/>
          </p:nvSpPr>
          <p:spPr>
            <a:xfrm>
              <a:off x="1593000" y="2322575"/>
              <a:ext cx="690000" cy="642600"/>
            </a:xfrm>
            <a:prstGeom prst="rect">
              <a:avLst/>
            </a:prstGeom>
            <a:solidFill>
              <a:srgbClr val="BE2F2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4000">
                <a:solidFill>
                  <a:srgbClr val="FFFFFF"/>
                </a:solidFill>
                <a:latin typeface="Roboto Thin"/>
                <a:ea typeface="Roboto Thin"/>
                <a:cs typeface="Roboto Thin"/>
                <a:sym typeface="Roboto Thin"/>
              </a:endParaRPr>
            </a:p>
          </p:txBody>
        </p:sp>
        <p:sp>
          <p:nvSpPr>
            <p:cNvPr id="23" name="Google Shape;126;p16">
              <a:extLst>
                <a:ext uri="{FF2B5EF4-FFF2-40B4-BE49-F238E27FC236}">
                  <a16:creationId xmlns:a16="http://schemas.microsoft.com/office/drawing/2014/main" id="{EA495E43-C9D1-846E-C7DD-3F109F1BE85C}"/>
                </a:ext>
              </a:extLst>
            </p:cNvPr>
            <p:cNvSpPr/>
            <p:nvPr/>
          </p:nvSpPr>
          <p:spPr>
            <a:xfrm>
              <a:off x="4387850" y="2323750"/>
              <a:ext cx="2971200" cy="642300"/>
            </a:xfrm>
            <a:prstGeom prst="rect">
              <a:avLst/>
            </a:prstGeom>
            <a:noFill/>
            <a:ln>
              <a:noFill/>
            </a:ln>
          </p:spPr>
          <p:txBody>
            <a:bodyPr spcFirstLastPara="1" wrap="square" lIns="91425" tIns="91425" rIns="91425" bIns="91425" anchor="ctr" anchorCtr="0">
              <a:noAutofit/>
            </a:bodyPr>
            <a:lstStyle/>
            <a:p>
              <a:pPr marL="457200" lvl="0" indent="-279400" algn="l" rtl="0">
                <a:lnSpc>
                  <a:spcPct val="115000"/>
                </a:lnSpc>
                <a:spcBef>
                  <a:spcPts val="0"/>
                </a:spcBef>
                <a:spcAft>
                  <a:spcPts val="0"/>
                </a:spcAft>
                <a:buClr>
                  <a:srgbClr val="A7291E"/>
                </a:buClr>
                <a:buSzPts val="800"/>
                <a:buFont typeface="Roboto"/>
                <a:buChar char="●"/>
              </a:pPr>
              <a:r>
                <a:rPr lang="en" sz="1100">
                  <a:solidFill>
                    <a:srgbClr val="A7291E"/>
                  </a:solidFill>
                  <a:latin typeface="Roboto"/>
                  <a:ea typeface="Roboto"/>
                  <a:cs typeface="Roboto"/>
                  <a:sym typeface="Roboto"/>
                </a:rPr>
                <a:t>To assist during screening OB ultrasounds for machine based learning strategies </a:t>
              </a:r>
              <a:endParaRPr sz="1100">
                <a:solidFill>
                  <a:srgbClr val="A7291E"/>
                </a:solidFill>
                <a:latin typeface="Roboto"/>
                <a:ea typeface="Roboto"/>
                <a:cs typeface="Roboto"/>
                <a:sym typeface="Roboto"/>
              </a:endParaRPr>
            </a:p>
          </p:txBody>
        </p:sp>
      </p:grpSp>
      <p:grpSp>
        <p:nvGrpSpPr>
          <p:cNvPr id="24" name="Google Shape;127;p16">
            <a:extLst>
              <a:ext uri="{FF2B5EF4-FFF2-40B4-BE49-F238E27FC236}">
                <a16:creationId xmlns:a16="http://schemas.microsoft.com/office/drawing/2014/main" id="{582EAACF-771A-43BC-F60F-C4D62E1036AF}"/>
              </a:ext>
            </a:extLst>
          </p:cNvPr>
          <p:cNvGrpSpPr/>
          <p:nvPr/>
        </p:nvGrpSpPr>
        <p:grpSpPr>
          <a:xfrm>
            <a:off x="1126350" y="4243839"/>
            <a:ext cx="10379850" cy="761325"/>
            <a:chOff x="1593000" y="2322568"/>
            <a:chExt cx="5957975" cy="643500"/>
          </a:xfrm>
        </p:grpSpPr>
        <p:sp>
          <p:nvSpPr>
            <p:cNvPr id="25" name="Google Shape;128;p16">
              <a:extLst>
                <a:ext uri="{FF2B5EF4-FFF2-40B4-BE49-F238E27FC236}">
                  <a16:creationId xmlns:a16="http://schemas.microsoft.com/office/drawing/2014/main" id="{91A97924-52C0-0547-0C61-F91B27ED3A21}"/>
                </a:ext>
              </a:extLst>
            </p:cNvPr>
            <p:cNvSpPr/>
            <p:nvPr/>
          </p:nvSpPr>
          <p:spPr>
            <a:xfrm>
              <a:off x="3728375" y="2322568"/>
              <a:ext cx="3822600" cy="6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129;p16">
              <a:extLst>
                <a:ext uri="{FF2B5EF4-FFF2-40B4-BE49-F238E27FC236}">
                  <a16:creationId xmlns:a16="http://schemas.microsoft.com/office/drawing/2014/main" id="{916A7473-33AC-E1AE-100B-2E87803580D1}"/>
                </a:ext>
              </a:extLst>
            </p:cNvPr>
            <p:cNvSpPr/>
            <p:nvPr/>
          </p:nvSpPr>
          <p:spPr>
            <a:xfrm flipH="1">
              <a:off x="2283025" y="2322575"/>
              <a:ext cx="1844400" cy="642600"/>
            </a:xfrm>
            <a:prstGeom prst="rect">
              <a:avLst/>
            </a:prstGeom>
            <a:solidFill>
              <a:srgbClr val="A729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130;p16">
              <a:extLst>
                <a:ext uri="{FF2B5EF4-FFF2-40B4-BE49-F238E27FC236}">
                  <a16:creationId xmlns:a16="http://schemas.microsoft.com/office/drawing/2014/main" id="{20E4A842-83B5-B258-E9E4-866426EA0FFC}"/>
                </a:ext>
              </a:extLst>
            </p:cNvPr>
            <p:cNvSpPr/>
            <p:nvPr/>
          </p:nvSpPr>
          <p:spPr>
            <a:xfrm rot="-5400000">
              <a:off x="3501574" y="1934671"/>
              <a:ext cx="643356" cy="1419149"/>
            </a:xfrm>
            <a:prstGeom prst="flowChartOffpageConnector">
              <a:avLst/>
            </a:prstGeom>
            <a:solidFill>
              <a:srgbClr val="A729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131;p16">
              <a:extLst>
                <a:ext uri="{FF2B5EF4-FFF2-40B4-BE49-F238E27FC236}">
                  <a16:creationId xmlns:a16="http://schemas.microsoft.com/office/drawing/2014/main" id="{5BA176DD-FC44-C250-5572-FB593A55C5D8}"/>
                </a:ext>
              </a:extLst>
            </p:cNvPr>
            <p:cNvSpPr/>
            <p:nvPr/>
          </p:nvSpPr>
          <p:spPr>
            <a:xfrm>
              <a:off x="2342625" y="2399951"/>
              <a:ext cx="1940700" cy="4959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400">
                  <a:solidFill>
                    <a:srgbClr val="FFFFFF"/>
                  </a:solidFill>
                  <a:latin typeface="Roboto Medium"/>
                  <a:ea typeface="Roboto Medium"/>
                  <a:cs typeface="Roboto Medium"/>
                  <a:sym typeface="Roboto Medium"/>
                </a:rPr>
                <a:t>Robust Telemedicine Programs</a:t>
              </a:r>
              <a:endParaRPr sz="1400">
                <a:solidFill>
                  <a:srgbClr val="FFFFFF"/>
                </a:solidFill>
                <a:latin typeface="Roboto"/>
                <a:ea typeface="Roboto"/>
                <a:cs typeface="Roboto"/>
                <a:sym typeface="Roboto"/>
              </a:endParaRPr>
            </a:p>
          </p:txBody>
        </p:sp>
        <p:sp>
          <p:nvSpPr>
            <p:cNvPr id="29" name="Google Shape;132;p16">
              <a:extLst>
                <a:ext uri="{FF2B5EF4-FFF2-40B4-BE49-F238E27FC236}">
                  <a16:creationId xmlns:a16="http://schemas.microsoft.com/office/drawing/2014/main" id="{35275AEB-45D9-16A3-821C-DC776DF9ADD3}"/>
                </a:ext>
              </a:extLst>
            </p:cNvPr>
            <p:cNvSpPr/>
            <p:nvPr/>
          </p:nvSpPr>
          <p:spPr>
            <a:xfrm>
              <a:off x="1593000" y="2322568"/>
              <a:ext cx="690000" cy="642300"/>
            </a:xfrm>
            <a:prstGeom prst="rect">
              <a:avLst/>
            </a:prstGeom>
            <a:solidFill>
              <a:srgbClr val="B02B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133;p16">
              <a:extLst>
                <a:ext uri="{FF2B5EF4-FFF2-40B4-BE49-F238E27FC236}">
                  <a16:creationId xmlns:a16="http://schemas.microsoft.com/office/drawing/2014/main" id="{2FE86DC9-CB0F-C3D0-D412-7B97EA6B2E97}"/>
                </a:ext>
              </a:extLst>
            </p:cNvPr>
            <p:cNvSpPr/>
            <p:nvPr/>
          </p:nvSpPr>
          <p:spPr>
            <a:xfrm>
              <a:off x="1593000" y="2322575"/>
              <a:ext cx="690000" cy="642600"/>
            </a:xfrm>
            <a:prstGeom prst="rect">
              <a:avLst/>
            </a:prstGeom>
            <a:solidFill>
              <a:srgbClr val="BE2F2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4000">
                <a:solidFill>
                  <a:srgbClr val="FFFFFF"/>
                </a:solidFill>
                <a:latin typeface="Roboto Thin"/>
                <a:ea typeface="Roboto Thin"/>
                <a:cs typeface="Roboto Thin"/>
                <a:sym typeface="Roboto Thin"/>
              </a:endParaRPr>
            </a:p>
          </p:txBody>
        </p:sp>
        <p:sp>
          <p:nvSpPr>
            <p:cNvPr id="31" name="Google Shape;134;p16">
              <a:extLst>
                <a:ext uri="{FF2B5EF4-FFF2-40B4-BE49-F238E27FC236}">
                  <a16:creationId xmlns:a16="http://schemas.microsoft.com/office/drawing/2014/main" id="{8D7EF8BD-8029-5FD8-A32F-9BF5491AB0F1}"/>
                </a:ext>
              </a:extLst>
            </p:cNvPr>
            <p:cNvSpPr/>
            <p:nvPr/>
          </p:nvSpPr>
          <p:spPr>
            <a:xfrm>
              <a:off x="4387850" y="2323750"/>
              <a:ext cx="2971200" cy="642300"/>
            </a:xfrm>
            <a:prstGeom prst="rect">
              <a:avLst/>
            </a:prstGeom>
            <a:noFill/>
            <a:ln>
              <a:noFill/>
            </a:ln>
          </p:spPr>
          <p:txBody>
            <a:bodyPr spcFirstLastPara="1" wrap="square" lIns="91425" tIns="91425" rIns="91425" bIns="91425" anchor="ctr" anchorCtr="0">
              <a:noAutofit/>
            </a:bodyPr>
            <a:lstStyle/>
            <a:p>
              <a:pPr marL="457200" lvl="0" indent="-279400" algn="l" rtl="0">
                <a:lnSpc>
                  <a:spcPct val="115000"/>
                </a:lnSpc>
                <a:spcBef>
                  <a:spcPts val="0"/>
                </a:spcBef>
                <a:spcAft>
                  <a:spcPts val="0"/>
                </a:spcAft>
                <a:buClr>
                  <a:srgbClr val="A7291E"/>
                </a:buClr>
                <a:buSzPts val="800"/>
                <a:buFont typeface="Roboto"/>
                <a:buChar char="●"/>
              </a:pPr>
              <a:r>
                <a:rPr lang="en" sz="1100">
                  <a:solidFill>
                    <a:srgbClr val="A7291E"/>
                  </a:solidFill>
                  <a:latin typeface="Roboto"/>
                  <a:ea typeface="Roboto"/>
                  <a:cs typeface="Roboto"/>
                  <a:sym typeface="Roboto"/>
                </a:rPr>
                <a:t>For outreach centers to bridge the gap of social inequities</a:t>
              </a:r>
              <a:endParaRPr sz="1100">
                <a:solidFill>
                  <a:srgbClr val="A7291E"/>
                </a:solidFill>
                <a:latin typeface="Roboto"/>
                <a:ea typeface="Roboto"/>
                <a:cs typeface="Roboto"/>
                <a:sym typeface="Roboto"/>
              </a:endParaRPr>
            </a:p>
            <a:p>
              <a:pPr marL="457200" lvl="0" indent="-279400" algn="l" rtl="0">
                <a:lnSpc>
                  <a:spcPct val="115000"/>
                </a:lnSpc>
                <a:spcBef>
                  <a:spcPts val="0"/>
                </a:spcBef>
                <a:spcAft>
                  <a:spcPts val="0"/>
                </a:spcAft>
                <a:buClr>
                  <a:srgbClr val="A7291E"/>
                </a:buClr>
                <a:buSzPts val="800"/>
                <a:buFont typeface="Roboto"/>
                <a:buChar char="●"/>
              </a:pPr>
              <a:r>
                <a:rPr lang="en" sz="1100">
                  <a:solidFill>
                    <a:srgbClr val="A7291E"/>
                  </a:solidFill>
                  <a:latin typeface="Roboto"/>
                  <a:ea typeface="Roboto"/>
                  <a:cs typeface="Roboto"/>
                  <a:sym typeface="Roboto"/>
                </a:rPr>
                <a:t>For collaboration with OBGYN colleges</a:t>
              </a:r>
              <a:endParaRPr sz="1100">
                <a:solidFill>
                  <a:srgbClr val="A7291E"/>
                </a:solidFill>
                <a:latin typeface="Roboto"/>
                <a:ea typeface="Roboto"/>
                <a:cs typeface="Roboto"/>
                <a:sym typeface="Roboto"/>
              </a:endParaRPr>
            </a:p>
          </p:txBody>
        </p:sp>
      </p:grpSp>
      <p:grpSp>
        <p:nvGrpSpPr>
          <p:cNvPr id="32" name="Google Shape;135;p16">
            <a:extLst>
              <a:ext uri="{FF2B5EF4-FFF2-40B4-BE49-F238E27FC236}">
                <a16:creationId xmlns:a16="http://schemas.microsoft.com/office/drawing/2014/main" id="{60DA0243-E910-A101-4267-DDFF0C043B27}"/>
              </a:ext>
            </a:extLst>
          </p:cNvPr>
          <p:cNvGrpSpPr/>
          <p:nvPr/>
        </p:nvGrpSpPr>
        <p:grpSpPr>
          <a:xfrm>
            <a:off x="1126350" y="3469020"/>
            <a:ext cx="10379850" cy="761325"/>
            <a:chOff x="1593000" y="2322568"/>
            <a:chExt cx="5957975" cy="643500"/>
          </a:xfrm>
        </p:grpSpPr>
        <p:sp>
          <p:nvSpPr>
            <p:cNvPr id="33" name="Google Shape;136;p16">
              <a:extLst>
                <a:ext uri="{FF2B5EF4-FFF2-40B4-BE49-F238E27FC236}">
                  <a16:creationId xmlns:a16="http://schemas.microsoft.com/office/drawing/2014/main" id="{85C9955C-E3A5-FF8E-3964-7ADC9026697D}"/>
                </a:ext>
              </a:extLst>
            </p:cNvPr>
            <p:cNvSpPr/>
            <p:nvPr/>
          </p:nvSpPr>
          <p:spPr>
            <a:xfrm>
              <a:off x="3728375" y="2322568"/>
              <a:ext cx="3822600" cy="6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137;p16">
              <a:extLst>
                <a:ext uri="{FF2B5EF4-FFF2-40B4-BE49-F238E27FC236}">
                  <a16:creationId xmlns:a16="http://schemas.microsoft.com/office/drawing/2014/main" id="{641FDD9D-F5B4-CC1E-4E6B-8538D1FC3DF0}"/>
                </a:ext>
              </a:extLst>
            </p:cNvPr>
            <p:cNvSpPr/>
            <p:nvPr/>
          </p:nvSpPr>
          <p:spPr>
            <a:xfrm flipH="1">
              <a:off x="2283025" y="2322575"/>
              <a:ext cx="1844400" cy="642600"/>
            </a:xfrm>
            <a:prstGeom prst="rect">
              <a:avLst/>
            </a:prstGeom>
            <a:solidFill>
              <a:srgbClr val="A729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138;p16">
              <a:extLst>
                <a:ext uri="{FF2B5EF4-FFF2-40B4-BE49-F238E27FC236}">
                  <a16:creationId xmlns:a16="http://schemas.microsoft.com/office/drawing/2014/main" id="{A72041C3-B88F-5B23-B8A0-9D63FDA3B059}"/>
                </a:ext>
              </a:extLst>
            </p:cNvPr>
            <p:cNvSpPr/>
            <p:nvPr/>
          </p:nvSpPr>
          <p:spPr>
            <a:xfrm rot="-5400000">
              <a:off x="3501574" y="1934671"/>
              <a:ext cx="643356" cy="1419149"/>
            </a:xfrm>
            <a:prstGeom prst="flowChartOffpageConnector">
              <a:avLst/>
            </a:prstGeom>
            <a:solidFill>
              <a:srgbClr val="A729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139;p16">
              <a:extLst>
                <a:ext uri="{FF2B5EF4-FFF2-40B4-BE49-F238E27FC236}">
                  <a16:creationId xmlns:a16="http://schemas.microsoft.com/office/drawing/2014/main" id="{D60F5A42-EFF0-8ED8-7CFD-24E8BE59954F}"/>
                </a:ext>
              </a:extLst>
            </p:cNvPr>
            <p:cNvSpPr/>
            <p:nvPr/>
          </p:nvSpPr>
          <p:spPr>
            <a:xfrm>
              <a:off x="2342625" y="2399951"/>
              <a:ext cx="1940700" cy="4959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400">
                  <a:solidFill>
                    <a:srgbClr val="FFFFFF"/>
                  </a:solidFill>
                  <a:latin typeface="Roboto Medium"/>
                  <a:ea typeface="Roboto Medium"/>
                  <a:cs typeface="Roboto Medium"/>
                  <a:sym typeface="Roboto Medium"/>
                </a:rPr>
                <a:t>Creative Sonographer Training</a:t>
              </a:r>
              <a:endParaRPr sz="1400">
                <a:solidFill>
                  <a:srgbClr val="FFFFFF"/>
                </a:solidFill>
                <a:latin typeface="Roboto"/>
                <a:ea typeface="Roboto"/>
                <a:cs typeface="Roboto"/>
                <a:sym typeface="Roboto"/>
              </a:endParaRPr>
            </a:p>
          </p:txBody>
        </p:sp>
        <p:sp>
          <p:nvSpPr>
            <p:cNvPr id="37" name="Google Shape;140;p16">
              <a:extLst>
                <a:ext uri="{FF2B5EF4-FFF2-40B4-BE49-F238E27FC236}">
                  <a16:creationId xmlns:a16="http://schemas.microsoft.com/office/drawing/2014/main" id="{CA022CFD-DA05-DBAB-F36B-F2547A4A7CD3}"/>
                </a:ext>
              </a:extLst>
            </p:cNvPr>
            <p:cNvSpPr/>
            <p:nvPr/>
          </p:nvSpPr>
          <p:spPr>
            <a:xfrm>
              <a:off x="1593000" y="2322568"/>
              <a:ext cx="690000" cy="642300"/>
            </a:xfrm>
            <a:prstGeom prst="rect">
              <a:avLst/>
            </a:prstGeom>
            <a:solidFill>
              <a:srgbClr val="B02B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141;p16">
              <a:extLst>
                <a:ext uri="{FF2B5EF4-FFF2-40B4-BE49-F238E27FC236}">
                  <a16:creationId xmlns:a16="http://schemas.microsoft.com/office/drawing/2014/main" id="{1A11367B-F28E-1035-E8B5-136871E06534}"/>
                </a:ext>
              </a:extLst>
            </p:cNvPr>
            <p:cNvSpPr/>
            <p:nvPr/>
          </p:nvSpPr>
          <p:spPr>
            <a:xfrm>
              <a:off x="1593000" y="2322575"/>
              <a:ext cx="690000" cy="642600"/>
            </a:xfrm>
            <a:prstGeom prst="rect">
              <a:avLst/>
            </a:prstGeom>
            <a:solidFill>
              <a:srgbClr val="BE2F2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4000">
                <a:solidFill>
                  <a:srgbClr val="FFFFFF"/>
                </a:solidFill>
                <a:latin typeface="Roboto Thin"/>
                <a:ea typeface="Roboto Thin"/>
                <a:cs typeface="Roboto Thin"/>
                <a:sym typeface="Roboto Thin"/>
              </a:endParaRPr>
            </a:p>
          </p:txBody>
        </p:sp>
        <p:sp>
          <p:nvSpPr>
            <p:cNvPr id="39" name="Google Shape;142;p16">
              <a:extLst>
                <a:ext uri="{FF2B5EF4-FFF2-40B4-BE49-F238E27FC236}">
                  <a16:creationId xmlns:a16="http://schemas.microsoft.com/office/drawing/2014/main" id="{BCCD4B4B-7595-EDA4-B183-4D67BC6D196C}"/>
                </a:ext>
              </a:extLst>
            </p:cNvPr>
            <p:cNvSpPr/>
            <p:nvPr/>
          </p:nvSpPr>
          <p:spPr>
            <a:xfrm>
              <a:off x="4387850" y="2323750"/>
              <a:ext cx="2971200" cy="642300"/>
            </a:xfrm>
            <a:prstGeom prst="rect">
              <a:avLst/>
            </a:prstGeom>
            <a:noFill/>
            <a:ln>
              <a:noFill/>
            </a:ln>
          </p:spPr>
          <p:txBody>
            <a:bodyPr spcFirstLastPara="1" wrap="square" lIns="91425" tIns="91425" rIns="91425" bIns="91425" anchor="ctr" anchorCtr="0">
              <a:noAutofit/>
            </a:bodyPr>
            <a:lstStyle/>
            <a:p>
              <a:pPr marL="457200" lvl="0" indent="-279400" algn="l" rtl="0">
                <a:lnSpc>
                  <a:spcPct val="115000"/>
                </a:lnSpc>
                <a:spcBef>
                  <a:spcPts val="0"/>
                </a:spcBef>
                <a:spcAft>
                  <a:spcPts val="0"/>
                </a:spcAft>
                <a:buClr>
                  <a:srgbClr val="A7291E"/>
                </a:buClr>
                <a:buSzPts val="800"/>
                <a:buFont typeface="Roboto"/>
                <a:buChar char="●"/>
              </a:pPr>
              <a:r>
                <a:rPr lang="en" sz="1100">
                  <a:solidFill>
                    <a:srgbClr val="A7291E"/>
                  </a:solidFill>
                  <a:latin typeface="Roboto"/>
                  <a:ea typeface="Roboto"/>
                  <a:cs typeface="Roboto"/>
                  <a:sym typeface="Roboto"/>
                </a:rPr>
                <a:t>Virtual Simulators</a:t>
              </a:r>
              <a:endParaRPr sz="1100">
                <a:solidFill>
                  <a:srgbClr val="A7291E"/>
                </a:solidFill>
                <a:latin typeface="Roboto"/>
                <a:ea typeface="Roboto"/>
                <a:cs typeface="Roboto"/>
                <a:sym typeface="Roboto"/>
              </a:endParaRPr>
            </a:p>
          </p:txBody>
        </p:sp>
      </p:grpSp>
      <p:grpSp>
        <p:nvGrpSpPr>
          <p:cNvPr id="40" name="Google Shape;143;p16">
            <a:extLst>
              <a:ext uri="{FF2B5EF4-FFF2-40B4-BE49-F238E27FC236}">
                <a16:creationId xmlns:a16="http://schemas.microsoft.com/office/drawing/2014/main" id="{2B98809B-9C53-5BDC-5299-95FDA855CD47}"/>
              </a:ext>
            </a:extLst>
          </p:cNvPr>
          <p:cNvGrpSpPr/>
          <p:nvPr/>
        </p:nvGrpSpPr>
        <p:grpSpPr>
          <a:xfrm>
            <a:off x="1126350" y="2694241"/>
            <a:ext cx="10379850" cy="761325"/>
            <a:chOff x="1593000" y="2322568"/>
            <a:chExt cx="5957975" cy="643500"/>
          </a:xfrm>
        </p:grpSpPr>
        <p:sp>
          <p:nvSpPr>
            <p:cNvPr id="41" name="Google Shape;144;p16">
              <a:extLst>
                <a:ext uri="{FF2B5EF4-FFF2-40B4-BE49-F238E27FC236}">
                  <a16:creationId xmlns:a16="http://schemas.microsoft.com/office/drawing/2014/main" id="{D7A567E7-BDA2-1E32-45D8-354DC74EC021}"/>
                </a:ext>
              </a:extLst>
            </p:cNvPr>
            <p:cNvSpPr/>
            <p:nvPr/>
          </p:nvSpPr>
          <p:spPr>
            <a:xfrm>
              <a:off x="3728375" y="2322568"/>
              <a:ext cx="3822600" cy="6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145;p16">
              <a:extLst>
                <a:ext uri="{FF2B5EF4-FFF2-40B4-BE49-F238E27FC236}">
                  <a16:creationId xmlns:a16="http://schemas.microsoft.com/office/drawing/2014/main" id="{49BF21D4-F1DD-0222-094C-76405A46EDE0}"/>
                </a:ext>
              </a:extLst>
            </p:cNvPr>
            <p:cNvSpPr/>
            <p:nvPr/>
          </p:nvSpPr>
          <p:spPr>
            <a:xfrm flipH="1">
              <a:off x="2283025" y="2322575"/>
              <a:ext cx="1844400" cy="642600"/>
            </a:xfrm>
            <a:prstGeom prst="rect">
              <a:avLst/>
            </a:prstGeom>
            <a:solidFill>
              <a:srgbClr val="A729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146;p16">
              <a:extLst>
                <a:ext uri="{FF2B5EF4-FFF2-40B4-BE49-F238E27FC236}">
                  <a16:creationId xmlns:a16="http://schemas.microsoft.com/office/drawing/2014/main" id="{17112598-2636-B55E-0B29-D22321033C7D}"/>
                </a:ext>
              </a:extLst>
            </p:cNvPr>
            <p:cNvSpPr/>
            <p:nvPr/>
          </p:nvSpPr>
          <p:spPr>
            <a:xfrm rot="-5400000">
              <a:off x="3501574" y="1934671"/>
              <a:ext cx="643356" cy="1419149"/>
            </a:xfrm>
            <a:prstGeom prst="flowChartOffpageConnector">
              <a:avLst/>
            </a:prstGeom>
            <a:solidFill>
              <a:srgbClr val="A729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147;p16">
              <a:extLst>
                <a:ext uri="{FF2B5EF4-FFF2-40B4-BE49-F238E27FC236}">
                  <a16:creationId xmlns:a16="http://schemas.microsoft.com/office/drawing/2014/main" id="{C513CEC2-9CB0-5A6D-C6EC-222D70DE9768}"/>
                </a:ext>
              </a:extLst>
            </p:cNvPr>
            <p:cNvSpPr/>
            <p:nvPr/>
          </p:nvSpPr>
          <p:spPr>
            <a:xfrm>
              <a:off x="2342625" y="2399951"/>
              <a:ext cx="1940700" cy="4959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400">
                  <a:solidFill>
                    <a:srgbClr val="FFFFFF"/>
                  </a:solidFill>
                  <a:latin typeface="Roboto Medium"/>
                  <a:ea typeface="Roboto Medium"/>
                  <a:cs typeface="Roboto Medium"/>
                  <a:sym typeface="Roboto Medium"/>
                </a:rPr>
                <a:t>Hands-On Sessions</a:t>
              </a:r>
              <a:endParaRPr sz="1400">
                <a:solidFill>
                  <a:srgbClr val="FFFFFF"/>
                </a:solidFill>
                <a:latin typeface="Roboto"/>
                <a:ea typeface="Roboto"/>
                <a:cs typeface="Roboto"/>
                <a:sym typeface="Roboto"/>
              </a:endParaRPr>
            </a:p>
          </p:txBody>
        </p:sp>
        <p:sp>
          <p:nvSpPr>
            <p:cNvPr id="45" name="Google Shape;148;p16">
              <a:extLst>
                <a:ext uri="{FF2B5EF4-FFF2-40B4-BE49-F238E27FC236}">
                  <a16:creationId xmlns:a16="http://schemas.microsoft.com/office/drawing/2014/main" id="{EC6A3A5D-D005-EDA3-ADFA-2D4F84BD8615}"/>
                </a:ext>
              </a:extLst>
            </p:cNvPr>
            <p:cNvSpPr/>
            <p:nvPr/>
          </p:nvSpPr>
          <p:spPr>
            <a:xfrm>
              <a:off x="1593000" y="2322568"/>
              <a:ext cx="690000" cy="642300"/>
            </a:xfrm>
            <a:prstGeom prst="rect">
              <a:avLst/>
            </a:prstGeom>
            <a:solidFill>
              <a:srgbClr val="B02B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149;p16">
              <a:extLst>
                <a:ext uri="{FF2B5EF4-FFF2-40B4-BE49-F238E27FC236}">
                  <a16:creationId xmlns:a16="http://schemas.microsoft.com/office/drawing/2014/main" id="{A96E0342-AE65-2564-D454-FB4ED29952CC}"/>
                </a:ext>
              </a:extLst>
            </p:cNvPr>
            <p:cNvSpPr/>
            <p:nvPr/>
          </p:nvSpPr>
          <p:spPr>
            <a:xfrm>
              <a:off x="1593000" y="2322575"/>
              <a:ext cx="690000" cy="642600"/>
            </a:xfrm>
            <a:prstGeom prst="rect">
              <a:avLst/>
            </a:prstGeom>
            <a:solidFill>
              <a:srgbClr val="BE2F2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4000">
                <a:solidFill>
                  <a:srgbClr val="FFFFFF"/>
                </a:solidFill>
                <a:latin typeface="Roboto Thin"/>
                <a:ea typeface="Roboto Thin"/>
                <a:cs typeface="Roboto Thin"/>
                <a:sym typeface="Roboto Thin"/>
              </a:endParaRPr>
            </a:p>
          </p:txBody>
        </p:sp>
        <p:sp>
          <p:nvSpPr>
            <p:cNvPr id="47" name="Google Shape;150;p16">
              <a:extLst>
                <a:ext uri="{FF2B5EF4-FFF2-40B4-BE49-F238E27FC236}">
                  <a16:creationId xmlns:a16="http://schemas.microsoft.com/office/drawing/2014/main" id="{31AC3360-8AC9-9367-7573-9DD181F653A7}"/>
                </a:ext>
              </a:extLst>
            </p:cNvPr>
            <p:cNvSpPr/>
            <p:nvPr/>
          </p:nvSpPr>
          <p:spPr>
            <a:xfrm>
              <a:off x="4387850" y="2323750"/>
              <a:ext cx="2971200" cy="642300"/>
            </a:xfrm>
            <a:prstGeom prst="rect">
              <a:avLst/>
            </a:prstGeom>
            <a:noFill/>
            <a:ln>
              <a:noFill/>
            </a:ln>
          </p:spPr>
          <p:txBody>
            <a:bodyPr spcFirstLastPara="1" wrap="square" lIns="91425" tIns="91425" rIns="91425" bIns="91425" anchor="ctr" anchorCtr="0">
              <a:noAutofit/>
            </a:bodyPr>
            <a:lstStyle/>
            <a:p>
              <a:pPr marL="457200" lvl="0" indent="-279400" algn="l" rtl="0">
                <a:lnSpc>
                  <a:spcPct val="115000"/>
                </a:lnSpc>
                <a:spcBef>
                  <a:spcPts val="0"/>
                </a:spcBef>
                <a:spcAft>
                  <a:spcPts val="0"/>
                </a:spcAft>
                <a:buClr>
                  <a:srgbClr val="A7291E"/>
                </a:buClr>
                <a:buSzPts val="800"/>
                <a:buFont typeface="Roboto"/>
                <a:buChar char="●"/>
              </a:pPr>
              <a:r>
                <a:rPr lang="en" sz="1100">
                  <a:solidFill>
                    <a:srgbClr val="A7291E"/>
                  </a:solidFill>
                  <a:latin typeface="Roboto"/>
                  <a:ea typeface="Roboto"/>
                  <a:cs typeface="Roboto"/>
                  <a:sym typeface="Roboto"/>
                </a:rPr>
                <a:t>Incorporating fetal cardiac views on screening ultrasound</a:t>
              </a:r>
              <a:endParaRPr sz="1100">
                <a:solidFill>
                  <a:srgbClr val="A7291E"/>
                </a:solidFill>
                <a:latin typeface="Roboto"/>
                <a:ea typeface="Roboto"/>
                <a:cs typeface="Roboto"/>
                <a:sym typeface="Roboto"/>
              </a:endParaRPr>
            </a:p>
            <a:p>
              <a:pPr marL="457200" lvl="0" indent="-279400" algn="l" rtl="0">
                <a:lnSpc>
                  <a:spcPct val="115000"/>
                </a:lnSpc>
                <a:spcBef>
                  <a:spcPts val="0"/>
                </a:spcBef>
                <a:spcAft>
                  <a:spcPts val="0"/>
                </a:spcAft>
                <a:buClr>
                  <a:srgbClr val="A7291E"/>
                </a:buClr>
                <a:buSzPts val="800"/>
                <a:buFont typeface="Roboto"/>
                <a:buChar char="●"/>
              </a:pPr>
              <a:r>
                <a:rPr lang="en" sz="1100">
                  <a:solidFill>
                    <a:srgbClr val="A7291E"/>
                  </a:solidFill>
                  <a:latin typeface="Roboto"/>
                  <a:ea typeface="Roboto"/>
                  <a:cs typeface="Roboto"/>
                  <a:sym typeface="Roboto"/>
                </a:rPr>
                <a:t>Adaptation of the 3VV and 3VT view could pave the way toward increasing prenatal diagnosis rates of CHD</a:t>
              </a:r>
              <a:endParaRPr sz="1100">
                <a:solidFill>
                  <a:srgbClr val="A7291E"/>
                </a:solidFill>
                <a:latin typeface="Roboto"/>
                <a:ea typeface="Roboto"/>
                <a:cs typeface="Roboto"/>
                <a:sym typeface="Roboto"/>
              </a:endParaRPr>
            </a:p>
          </p:txBody>
        </p:sp>
      </p:grpSp>
      <p:grpSp>
        <p:nvGrpSpPr>
          <p:cNvPr id="48" name="Google Shape;151;p16">
            <a:extLst>
              <a:ext uri="{FF2B5EF4-FFF2-40B4-BE49-F238E27FC236}">
                <a16:creationId xmlns:a16="http://schemas.microsoft.com/office/drawing/2014/main" id="{E2AF43E8-E982-06A8-5EFF-A9E0C73532D0}"/>
              </a:ext>
            </a:extLst>
          </p:cNvPr>
          <p:cNvGrpSpPr/>
          <p:nvPr/>
        </p:nvGrpSpPr>
        <p:grpSpPr>
          <a:xfrm>
            <a:off x="1126350" y="1919443"/>
            <a:ext cx="10379850" cy="761325"/>
            <a:chOff x="1593000" y="2322568"/>
            <a:chExt cx="5957975" cy="643500"/>
          </a:xfrm>
        </p:grpSpPr>
        <p:sp>
          <p:nvSpPr>
            <p:cNvPr id="49" name="Google Shape;152;p16">
              <a:extLst>
                <a:ext uri="{FF2B5EF4-FFF2-40B4-BE49-F238E27FC236}">
                  <a16:creationId xmlns:a16="http://schemas.microsoft.com/office/drawing/2014/main" id="{9D339502-E084-0692-55F2-09B1D88F3955}"/>
                </a:ext>
              </a:extLst>
            </p:cNvPr>
            <p:cNvSpPr/>
            <p:nvPr/>
          </p:nvSpPr>
          <p:spPr>
            <a:xfrm>
              <a:off x="3728375" y="2322568"/>
              <a:ext cx="3822600" cy="6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153;p16">
              <a:extLst>
                <a:ext uri="{FF2B5EF4-FFF2-40B4-BE49-F238E27FC236}">
                  <a16:creationId xmlns:a16="http://schemas.microsoft.com/office/drawing/2014/main" id="{AC37EB2D-626B-539C-1E81-9862D8F1F069}"/>
                </a:ext>
              </a:extLst>
            </p:cNvPr>
            <p:cNvSpPr/>
            <p:nvPr/>
          </p:nvSpPr>
          <p:spPr>
            <a:xfrm flipH="1">
              <a:off x="2283025" y="2322575"/>
              <a:ext cx="1844400" cy="642600"/>
            </a:xfrm>
            <a:prstGeom prst="rect">
              <a:avLst/>
            </a:prstGeom>
            <a:solidFill>
              <a:srgbClr val="A729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154;p16">
              <a:extLst>
                <a:ext uri="{FF2B5EF4-FFF2-40B4-BE49-F238E27FC236}">
                  <a16:creationId xmlns:a16="http://schemas.microsoft.com/office/drawing/2014/main" id="{2260F544-C65A-38FD-0E75-A6F16D5C008A}"/>
                </a:ext>
              </a:extLst>
            </p:cNvPr>
            <p:cNvSpPr/>
            <p:nvPr/>
          </p:nvSpPr>
          <p:spPr>
            <a:xfrm rot="-5400000">
              <a:off x="3501574" y="1934671"/>
              <a:ext cx="643356" cy="1419149"/>
            </a:xfrm>
            <a:prstGeom prst="flowChartOffpageConnector">
              <a:avLst/>
            </a:prstGeom>
            <a:solidFill>
              <a:srgbClr val="A729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155;p16">
              <a:extLst>
                <a:ext uri="{FF2B5EF4-FFF2-40B4-BE49-F238E27FC236}">
                  <a16:creationId xmlns:a16="http://schemas.microsoft.com/office/drawing/2014/main" id="{7493C7CD-E8BA-08EC-E4A8-60E5CCBF2660}"/>
                </a:ext>
              </a:extLst>
            </p:cNvPr>
            <p:cNvSpPr/>
            <p:nvPr/>
          </p:nvSpPr>
          <p:spPr>
            <a:xfrm>
              <a:off x="2342625" y="2399951"/>
              <a:ext cx="1940700" cy="4959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400">
                  <a:solidFill>
                    <a:srgbClr val="FFFFFF"/>
                  </a:solidFill>
                  <a:latin typeface="Roboto Medium"/>
                  <a:ea typeface="Roboto Medium"/>
                  <a:cs typeface="Roboto Medium"/>
                  <a:sym typeface="Roboto Medium"/>
                </a:rPr>
                <a:t>Widespread Education</a:t>
              </a:r>
              <a:endParaRPr sz="1400">
                <a:solidFill>
                  <a:srgbClr val="FFFFFF"/>
                </a:solidFill>
                <a:latin typeface="Roboto"/>
                <a:ea typeface="Roboto"/>
                <a:cs typeface="Roboto"/>
                <a:sym typeface="Roboto"/>
              </a:endParaRPr>
            </a:p>
          </p:txBody>
        </p:sp>
        <p:sp>
          <p:nvSpPr>
            <p:cNvPr id="53" name="Google Shape;156;p16">
              <a:extLst>
                <a:ext uri="{FF2B5EF4-FFF2-40B4-BE49-F238E27FC236}">
                  <a16:creationId xmlns:a16="http://schemas.microsoft.com/office/drawing/2014/main" id="{71CCFFE2-D67D-4451-385C-E97BCFECBF7C}"/>
                </a:ext>
              </a:extLst>
            </p:cNvPr>
            <p:cNvSpPr/>
            <p:nvPr/>
          </p:nvSpPr>
          <p:spPr>
            <a:xfrm>
              <a:off x="1593000" y="2322568"/>
              <a:ext cx="690000" cy="642300"/>
            </a:xfrm>
            <a:prstGeom prst="rect">
              <a:avLst/>
            </a:prstGeom>
            <a:solidFill>
              <a:srgbClr val="B02B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157;p16">
              <a:extLst>
                <a:ext uri="{FF2B5EF4-FFF2-40B4-BE49-F238E27FC236}">
                  <a16:creationId xmlns:a16="http://schemas.microsoft.com/office/drawing/2014/main" id="{2BB79CAB-C60D-9520-F410-5330F9AD3F73}"/>
                </a:ext>
              </a:extLst>
            </p:cNvPr>
            <p:cNvSpPr/>
            <p:nvPr/>
          </p:nvSpPr>
          <p:spPr>
            <a:xfrm>
              <a:off x="4387850" y="2323750"/>
              <a:ext cx="2971200" cy="642300"/>
            </a:xfrm>
            <a:prstGeom prst="rect">
              <a:avLst/>
            </a:prstGeom>
            <a:noFill/>
            <a:ln>
              <a:noFill/>
            </a:ln>
          </p:spPr>
          <p:txBody>
            <a:bodyPr spcFirstLastPara="1" wrap="square" lIns="91425" tIns="91425" rIns="91425" bIns="91425" anchor="ctr" anchorCtr="0">
              <a:noAutofit/>
            </a:bodyPr>
            <a:lstStyle/>
            <a:p>
              <a:pPr marL="457200" lvl="0" indent="-279400" algn="l" rtl="0">
                <a:lnSpc>
                  <a:spcPct val="115000"/>
                </a:lnSpc>
                <a:spcBef>
                  <a:spcPts val="0"/>
                </a:spcBef>
                <a:spcAft>
                  <a:spcPts val="0"/>
                </a:spcAft>
                <a:buClr>
                  <a:srgbClr val="A7291E"/>
                </a:buClr>
                <a:buSzPts val="800"/>
                <a:buFont typeface="Roboto"/>
                <a:buChar char="●"/>
              </a:pPr>
              <a:r>
                <a:rPr lang="en" sz="1100">
                  <a:solidFill>
                    <a:srgbClr val="A7291E"/>
                  </a:solidFill>
                  <a:latin typeface="Roboto"/>
                  <a:ea typeface="Roboto"/>
                  <a:cs typeface="Roboto"/>
                  <a:sym typeface="Roboto"/>
                </a:rPr>
                <a:t>Including indications for fetal cardiology referral </a:t>
              </a:r>
              <a:endParaRPr sz="1100">
                <a:solidFill>
                  <a:srgbClr val="A7291E"/>
                </a:solidFill>
                <a:latin typeface="Roboto"/>
                <a:ea typeface="Roboto"/>
                <a:cs typeface="Roboto"/>
                <a:sym typeface="Roboto"/>
              </a:endParaRPr>
            </a:p>
          </p:txBody>
        </p:sp>
      </p:grpSp>
      <p:sp>
        <p:nvSpPr>
          <p:cNvPr id="2" name="Title 1"/>
          <p:cNvSpPr>
            <a:spLocks noGrp="1"/>
          </p:cNvSpPr>
          <p:nvPr>
            <p:ph type="title" idx="4294967295"/>
          </p:nvPr>
        </p:nvSpPr>
        <p:spPr>
          <a:xfrm>
            <a:off x="3203944" y="141264"/>
            <a:ext cx="4259263" cy="1400175"/>
          </a:xfrm>
        </p:spPr>
        <p:txBody>
          <a:bodyPr/>
          <a:lstStyle/>
          <a:p>
            <a:r>
              <a:rPr lang="en-US" b="1" dirty="0">
                <a:latin typeface="+mn-lt"/>
              </a:rPr>
              <a:t>Future Pathways</a:t>
            </a:r>
          </a:p>
        </p:txBody>
      </p:sp>
      <p:pic>
        <p:nvPicPr>
          <p:cNvPr id="7" name="Graphic 6" descr="Classroom with solid fill">
            <a:extLst>
              <a:ext uri="{FF2B5EF4-FFF2-40B4-BE49-F238E27FC236}">
                <a16:creationId xmlns:a16="http://schemas.microsoft.com/office/drawing/2014/main" id="{703EF4DE-E933-046A-4BE0-0DCB073C970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36064" y="1932103"/>
            <a:ext cx="762134" cy="762134"/>
          </a:xfrm>
          <a:prstGeom prst="rect">
            <a:avLst/>
          </a:prstGeom>
        </p:spPr>
      </p:pic>
      <p:pic>
        <p:nvPicPr>
          <p:cNvPr id="9" name="Graphic 8" descr="Raised hand with solid fill">
            <a:extLst>
              <a:ext uri="{FF2B5EF4-FFF2-40B4-BE49-F238E27FC236}">
                <a16:creationId xmlns:a16="http://schemas.microsoft.com/office/drawing/2014/main" id="{2426F544-320A-A3D7-5A75-A802ABA85C7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51967" y="2706897"/>
            <a:ext cx="732915" cy="732915"/>
          </a:xfrm>
          <a:prstGeom prst="rect">
            <a:avLst/>
          </a:prstGeom>
        </p:spPr>
      </p:pic>
      <p:pic>
        <p:nvPicPr>
          <p:cNvPr id="11" name="Graphic 10" descr="Remote learning science with solid fill">
            <a:extLst>
              <a:ext uri="{FF2B5EF4-FFF2-40B4-BE49-F238E27FC236}">
                <a16:creationId xmlns:a16="http://schemas.microsoft.com/office/drawing/2014/main" id="{39C9DBFF-02E7-AB27-65A3-1D722788002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351967" y="3504152"/>
            <a:ext cx="761325" cy="761325"/>
          </a:xfrm>
          <a:prstGeom prst="rect">
            <a:avLst/>
          </a:prstGeom>
        </p:spPr>
      </p:pic>
      <p:pic>
        <p:nvPicPr>
          <p:cNvPr id="13" name="Graphic 12" descr="Artificial Intelligence with solid fill">
            <a:extLst>
              <a:ext uri="{FF2B5EF4-FFF2-40B4-BE49-F238E27FC236}">
                <a16:creationId xmlns:a16="http://schemas.microsoft.com/office/drawing/2014/main" id="{F96D3C7F-78D1-6397-47E9-87C4A3C2428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429610" y="5038594"/>
            <a:ext cx="668353" cy="668353"/>
          </a:xfrm>
          <a:prstGeom prst="rect">
            <a:avLst/>
          </a:prstGeom>
        </p:spPr>
      </p:pic>
      <p:pic>
        <p:nvPicPr>
          <p:cNvPr id="15" name="Graphic 14" descr="Online meeting with solid fill">
            <a:extLst>
              <a:ext uri="{FF2B5EF4-FFF2-40B4-BE49-F238E27FC236}">
                <a16:creationId xmlns:a16="http://schemas.microsoft.com/office/drawing/2014/main" id="{22F6C63E-0FE5-CF9A-E752-E6D34BA0D4E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380497" y="4249679"/>
            <a:ext cx="761325" cy="761325"/>
          </a:xfrm>
          <a:prstGeom prst="rect">
            <a:avLst/>
          </a:prstGeom>
        </p:spPr>
      </p:pic>
    </p:spTree>
    <p:extLst>
      <p:ext uri="{BB962C8B-B14F-4D97-AF65-F5344CB8AC3E}">
        <p14:creationId xmlns:p14="http://schemas.microsoft.com/office/powerpoint/2010/main" val="23669713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84CEE-2639-1F48-A5E7-7B1C9ECA66F4}"/>
              </a:ext>
            </a:extLst>
          </p:cNvPr>
          <p:cNvSpPr>
            <a:spLocks noGrp="1"/>
          </p:cNvSpPr>
          <p:nvPr>
            <p:ph type="title"/>
          </p:nvPr>
        </p:nvSpPr>
        <p:spPr>
          <a:xfrm>
            <a:off x="2319454" y="365126"/>
            <a:ext cx="9179312" cy="987813"/>
          </a:xfrm>
        </p:spPr>
        <p:txBody>
          <a:bodyPr>
            <a:noAutofit/>
          </a:bodyPr>
          <a:lstStyle/>
          <a:p>
            <a:pPr algn="ctr"/>
            <a:r>
              <a:rPr lang="en-US" sz="3600" b="1" dirty="0">
                <a:latin typeface="+mn-lt"/>
              </a:rPr>
              <a:t>Importance of Prenatal Detection of Congenital Heart Disease</a:t>
            </a:r>
          </a:p>
        </p:txBody>
      </p:sp>
      <p:grpSp>
        <p:nvGrpSpPr>
          <p:cNvPr id="8" name="Google Shape;54;p13">
            <a:extLst>
              <a:ext uri="{FF2B5EF4-FFF2-40B4-BE49-F238E27FC236}">
                <a16:creationId xmlns:a16="http://schemas.microsoft.com/office/drawing/2014/main" id="{58925C37-F095-DCA7-03E9-337B88DC7033}"/>
              </a:ext>
            </a:extLst>
          </p:cNvPr>
          <p:cNvGrpSpPr/>
          <p:nvPr/>
        </p:nvGrpSpPr>
        <p:grpSpPr>
          <a:xfrm>
            <a:off x="2378396" y="2071479"/>
            <a:ext cx="2401689" cy="2023202"/>
            <a:chOff x="1660800" y="1162775"/>
            <a:chExt cx="1942800" cy="1578038"/>
          </a:xfrm>
        </p:grpSpPr>
        <p:sp>
          <p:nvSpPr>
            <p:cNvPr id="9" name="Google Shape;55;p13">
              <a:extLst>
                <a:ext uri="{FF2B5EF4-FFF2-40B4-BE49-F238E27FC236}">
                  <a16:creationId xmlns:a16="http://schemas.microsoft.com/office/drawing/2014/main" id="{5C4D1833-26D4-EE0D-A77E-A451AF6FB5D0}"/>
                </a:ext>
              </a:extLst>
            </p:cNvPr>
            <p:cNvSpPr/>
            <p:nvPr/>
          </p:nvSpPr>
          <p:spPr>
            <a:xfrm>
              <a:off x="1660800" y="1171213"/>
              <a:ext cx="1942800" cy="1569600"/>
            </a:xfrm>
            <a:prstGeom prst="round1Rect">
              <a:avLst>
                <a:gd name="adj" fmla="val 17446"/>
              </a:avLst>
            </a:prstGeom>
            <a:solidFill>
              <a:srgbClr val="D83729"/>
            </a:solidFill>
            <a:ln>
              <a:noFill/>
            </a:ln>
          </p:spPr>
          <p:txBody>
            <a:bodyPr spcFirstLastPara="1" wrap="square" lIns="91425" tIns="91425" rIns="91425" bIns="91425" anchor="ctr" anchorCtr="0">
              <a:noAutofit/>
            </a:bodyPr>
            <a:lstStyle/>
            <a:p>
              <a:pPr defTabSz="914400">
                <a:buClr>
                  <a:srgbClr val="000000"/>
                </a:buClr>
                <a:buFont typeface="Arial"/>
                <a:buNone/>
              </a:pPr>
              <a:endParaRPr sz="1700" kern="0">
                <a:solidFill>
                  <a:srgbClr val="000000"/>
                </a:solidFill>
                <a:latin typeface="Arial"/>
                <a:cs typeface="Arial"/>
                <a:sym typeface="Arial"/>
              </a:endParaRPr>
            </a:p>
          </p:txBody>
        </p:sp>
        <p:sp>
          <p:nvSpPr>
            <p:cNvPr id="10" name="Google Shape;56;p13">
              <a:extLst>
                <a:ext uri="{FF2B5EF4-FFF2-40B4-BE49-F238E27FC236}">
                  <a16:creationId xmlns:a16="http://schemas.microsoft.com/office/drawing/2014/main" id="{3413BA05-1A42-33D6-AEC7-C5E464A9F216}"/>
                </a:ext>
              </a:extLst>
            </p:cNvPr>
            <p:cNvSpPr txBox="1"/>
            <p:nvPr/>
          </p:nvSpPr>
          <p:spPr>
            <a:xfrm>
              <a:off x="1916112" y="1162775"/>
              <a:ext cx="1451700" cy="459900"/>
            </a:xfrm>
            <a:prstGeom prst="rect">
              <a:avLst/>
            </a:prstGeom>
            <a:noFill/>
            <a:ln>
              <a:noFill/>
            </a:ln>
          </p:spPr>
          <p:txBody>
            <a:bodyPr spcFirstLastPara="1" wrap="square" lIns="91425" tIns="91425" rIns="91425" bIns="91425" anchor="t" anchorCtr="0">
              <a:noAutofit/>
            </a:bodyPr>
            <a:lstStyle/>
            <a:p>
              <a:pPr algn="ctr" defTabSz="914400">
                <a:buClr>
                  <a:srgbClr val="000000"/>
                </a:buClr>
                <a:buFont typeface="Arial"/>
                <a:buNone/>
              </a:pPr>
              <a:r>
                <a:rPr lang="en" sz="1600" b="1" kern="0" dirty="0">
                  <a:solidFill>
                    <a:srgbClr val="FFFFFF"/>
                  </a:solidFill>
                  <a:ea typeface="Roboto"/>
                  <a:cs typeface="Roboto"/>
                  <a:sym typeface="Roboto"/>
                </a:rPr>
                <a:t>Congenital heart disease (CHD) is the most common type of birth defect and the most common cause of infant </a:t>
              </a:r>
              <a:r>
                <a:rPr lang="en" sz="1600" b="1" kern="0" dirty="0">
                  <a:solidFill>
                    <a:srgbClr val="FFFFFF"/>
                  </a:solidFill>
                  <a:latin typeface="Roboto"/>
                  <a:ea typeface="Roboto"/>
                  <a:cs typeface="Roboto"/>
                  <a:sym typeface="Roboto"/>
                </a:rPr>
                <a:t>mortality </a:t>
              </a:r>
              <a:endParaRPr sz="1600" b="1" kern="0" dirty="0">
                <a:solidFill>
                  <a:srgbClr val="FFFFFF"/>
                </a:solidFill>
                <a:latin typeface="Roboto"/>
                <a:ea typeface="Roboto"/>
                <a:cs typeface="Roboto"/>
                <a:sym typeface="Roboto"/>
              </a:endParaRPr>
            </a:p>
          </p:txBody>
        </p:sp>
      </p:grpSp>
      <p:grpSp>
        <p:nvGrpSpPr>
          <p:cNvPr id="11" name="Google Shape;57;p13">
            <a:extLst>
              <a:ext uri="{FF2B5EF4-FFF2-40B4-BE49-F238E27FC236}">
                <a16:creationId xmlns:a16="http://schemas.microsoft.com/office/drawing/2014/main" id="{901FFED4-4F2C-E01B-9B0A-7988AD720DA7}"/>
              </a:ext>
            </a:extLst>
          </p:cNvPr>
          <p:cNvGrpSpPr/>
          <p:nvPr/>
        </p:nvGrpSpPr>
        <p:grpSpPr>
          <a:xfrm>
            <a:off x="4761799" y="2093116"/>
            <a:ext cx="2401689" cy="2012384"/>
            <a:chOff x="3573450" y="1170963"/>
            <a:chExt cx="1942800" cy="1569600"/>
          </a:xfrm>
        </p:grpSpPr>
        <p:sp>
          <p:nvSpPr>
            <p:cNvPr id="12" name="Google Shape;58;p13">
              <a:extLst>
                <a:ext uri="{FF2B5EF4-FFF2-40B4-BE49-F238E27FC236}">
                  <a16:creationId xmlns:a16="http://schemas.microsoft.com/office/drawing/2014/main" id="{1F22A305-C975-79E9-28EE-E121980143BC}"/>
                </a:ext>
              </a:extLst>
            </p:cNvPr>
            <p:cNvSpPr/>
            <p:nvPr/>
          </p:nvSpPr>
          <p:spPr>
            <a:xfrm>
              <a:off x="3573450" y="1170963"/>
              <a:ext cx="1942800" cy="1569600"/>
            </a:xfrm>
            <a:prstGeom prst="round2SameRect">
              <a:avLst>
                <a:gd name="adj1" fmla="val 18098"/>
                <a:gd name="adj2" fmla="val 0"/>
              </a:avLst>
            </a:prstGeom>
            <a:solidFill>
              <a:srgbClr val="BE2F22"/>
            </a:solidFill>
            <a:ln>
              <a:noFill/>
            </a:ln>
          </p:spPr>
          <p:txBody>
            <a:bodyPr spcFirstLastPara="1" wrap="square" lIns="91425" tIns="91425" rIns="91425" bIns="91425" anchor="ctr" anchorCtr="0">
              <a:noAutofit/>
            </a:bodyPr>
            <a:lstStyle/>
            <a:p>
              <a:pPr defTabSz="914400">
                <a:buClr>
                  <a:srgbClr val="000000"/>
                </a:buClr>
                <a:buFont typeface="Arial"/>
                <a:buNone/>
              </a:pPr>
              <a:endParaRPr sz="1700" kern="0">
                <a:solidFill>
                  <a:srgbClr val="000000"/>
                </a:solidFill>
                <a:latin typeface="Arial"/>
                <a:cs typeface="Arial"/>
                <a:sym typeface="Arial"/>
              </a:endParaRPr>
            </a:p>
          </p:txBody>
        </p:sp>
        <p:sp>
          <p:nvSpPr>
            <p:cNvPr id="13" name="Google Shape;59;p13">
              <a:extLst>
                <a:ext uri="{FF2B5EF4-FFF2-40B4-BE49-F238E27FC236}">
                  <a16:creationId xmlns:a16="http://schemas.microsoft.com/office/drawing/2014/main" id="{B1C81143-4344-AE97-2D85-6CFF482AE590}"/>
                </a:ext>
              </a:extLst>
            </p:cNvPr>
            <p:cNvSpPr txBox="1"/>
            <p:nvPr/>
          </p:nvSpPr>
          <p:spPr>
            <a:xfrm>
              <a:off x="3819008" y="1564373"/>
              <a:ext cx="1451700" cy="459900"/>
            </a:xfrm>
            <a:prstGeom prst="rect">
              <a:avLst/>
            </a:prstGeom>
            <a:noFill/>
            <a:ln>
              <a:noFill/>
            </a:ln>
          </p:spPr>
          <p:txBody>
            <a:bodyPr spcFirstLastPara="1" wrap="square" lIns="91425" tIns="91425" rIns="91425" bIns="91425" anchor="t" anchorCtr="0">
              <a:noAutofit/>
            </a:bodyPr>
            <a:lstStyle/>
            <a:p>
              <a:pPr algn="ctr" defTabSz="914400">
                <a:buClr>
                  <a:srgbClr val="000000"/>
                </a:buClr>
                <a:buFont typeface="Arial"/>
                <a:buNone/>
              </a:pPr>
              <a:r>
                <a:rPr lang="en" sz="1600" b="1" kern="0" dirty="0">
                  <a:solidFill>
                    <a:srgbClr val="FFFFFF"/>
                  </a:solidFill>
                  <a:ea typeface="Roboto"/>
                  <a:cs typeface="Roboto"/>
                  <a:sym typeface="Roboto"/>
                </a:rPr>
                <a:t>Major forms of CHD can be detected at an 18-20 week anatomy scan</a:t>
              </a:r>
              <a:endParaRPr sz="1600" kern="0" dirty="0">
                <a:solidFill>
                  <a:srgbClr val="FFFFFF"/>
                </a:solidFill>
                <a:ea typeface="Roboto"/>
                <a:cs typeface="Roboto"/>
                <a:sym typeface="Roboto"/>
              </a:endParaRPr>
            </a:p>
          </p:txBody>
        </p:sp>
        <p:sp>
          <p:nvSpPr>
            <p:cNvPr id="14" name="Google Shape;60;p13">
              <a:extLst>
                <a:ext uri="{FF2B5EF4-FFF2-40B4-BE49-F238E27FC236}">
                  <a16:creationId xmlns:a16="http://schemas.microsoft.com/office/drawing/2014/main" id="{0DC27F52-B064-3AA7-2427-B61C765AC693}"/>
                </a:ext>
              </a:extLst>
            </p:cNvPr>
            <p:cNvSpPr txBox="1"/>
            <p:nvPr/>
          </p:nvSpPr>
          <p:spPr>
            <a:xfrm>
              <a:off x="3818999" y="1591305"/>
              <a:ext cx="1451700" cy="512400"/>
            </a:xfrm>
            <a:prstGeom prst="rect">
              <a:avLst/>
            </a:prstGeom>
            <a:noFill/>
            <a:ln>
              <a:noFill/>
            </a:ln>
          </p:spPr>
          <p:txBody>
            <a:bodyPr spcFirstLastPara="1" wrap="square" lIns="91425" tIns="91425" rIns="91425" bIns="91425" anchor="t" anchorCtr="0">
              <a:noAutofit/>
            </a:bodyPr>
            <a:lstStyle/>
            <a:p>
              <a:pPr defTabSz="914400">
                <a:lnSpc>
                  <a:spcPct val="115000"/>
                </a:lnSpc>
                <a:spcAft>
                  <a:spcPts val="1600"/>
                </a:spcAft>
                <a:buClr>
                  <a:srgbClr val="000000"/>
                </a:buClr>
                <a:buFont typeface="Arial"/>
                <a:buNone/>
              </a:pPr>
              <a:endParaRPr sz="1100" kern="0">
                <a:solidFill>
                  <a:srgbClr val="FFFFFF"/>
                </a:solidFill>
                <a:latin typeface="Roboto"/>
                <a:ea typeface="Roboto"/>
                <a:cs typeface="Roboto"/>
                <a:sym typeface="Roboto"/>
              </a:endParaRPr>
            </a:p>
          </p:txBody>
        </p:sp>
      </p:grpSp>
      <p:sp>
        <p:nvSpPr>
          <p:cNvPr id="16" name="Google Shape;62;p13">
            <a:extLst>
              <a:ext uri="{FF2B5EF4-FFF2-40B4-BE49-F238E27FC236}">
                <a16:creationId xmlns:a16="http://schemas.microsoft.com/office/drawing/2014/main" id="{6966E1C2-3290-DF2E-40A9-0145C8A7B054}"/>
              </a:ext>
            </a:extLst>
          </p:cNvPr>
          <p:cNvSpPr/>
          <p:nvPr/>
        </p:nvSpPr>
        <p:spPr>
          <a:xfrm flipH="1">
            <a:off x="7133144" y="2114899"/>
            <a:ext cx="2461139" cy="1990724"/>
          </a:xfrm>
          <a:prstGeom prst="round1Rect">
            <a:avLst>
              <a:gd name="adj" fmla="val 17446"/>
            </a:avLst>
          </a:prstGeom>
          <a:solidFill>
            <a:srgbClr val="A7291E"/>
          </a:solidFill>
          <a:ln>
            <a:noFill/>
          </a:ln>
        </p:spPr>
        <p:txBody>
          <a:bodyPr spcFirstLastPara="1" wrap="square" lIns="91425" tIns="91425" rIns="91425" bIns="91425" anchor="ctr" anchorCtr="0">
            <a:noAutofit/>
          </a:bodyPr>
          <a:lstStyle/>
          <a:p>
            <a:pPr defTabSz="914400">
              <a:buClr>
                <a:srgbClr val="000000"/>
              </a:buClr>
              <a:buFont typeface="Arial"/>
              <a:buNone/>
            </a:pPr>
            <a:endParaRPr sz="1700" kern="0">
              <a:solidFill>
                <a:srgbClr val="000000"/>
              </a:solidFill>
              <a:latin typeface="Arial"/>
              <a:cs typeface="Arial"/>
              <a:sym typeface="Arial"/>
            </a:endParaRPr>
          </a:p>
        </p:txBody>
      </p:sp>
      <p:grpSp>
        <p:nvGrpSpPr>
          <p:cNvPr id="19" name="Google Shape;65;p13">
            <a:extLst>
              <a:ext uri="{FF2B5EF4-FFF2-40B4-BE49-F238E27FC236}">
                <a16:creationId xmlns:a16="http://schemas.microsoft.com/office/drawing/2014/main" id="{79F534CE-D1E4-99EA-0187-02059CA7979C}"/>
              </a:ext>
            </a:extLst>
          </p:cNvPr>
          <p:cNvGrpSpPr/>
          <p:nvPr/>
        </p:nvGrpSpPr>
        <p:grpSpPr>
          <a:xfrm>
            <a:off x="4638520" y="3062971"/>
            <a:ext cx="321848" cy="333843"/>
            <a:chOff x="3157188" y="909150"/>
            <a:chExt cx="470400" cy="470400"/>
          </a:xfrm>
        </p:grpSpPr>
        <p:sp>
          <p:nvSpPr>
            <p:cNvPr id="20" name="Google Shape;66;p13">
              <a:extLst>
                <a:ext uri="{FF2B5EF4-FFF2-40B4-BE49-F238E27FC236}">
                  <a16:creationId xmlns:a16="http://schemas.microsoft.com/office/drawing/2014/main" id="{2BD58813-F665-5133-47BC-64477AD8D34B}"/>
                </a:ext>
              </a:extLst>
            </p:cNvPr>
            <p:cNvSpPr/>
            <p:nvPr/>
          </p:nvSpPr>
          <p:spPr>
            <a:xfrm>
              <a:off x="3157188" y="909150"/>
              <a:ext cx="470400" cy="470400"/>
            </a:xfrm>
            <a:prstGeom prst="ellipse">
              <a:avLst/>
            </a:pr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700" kern="0">
                <a:solidFill>
                  <a:srgbClr val="000000"/>
                </a:solidFill>
                <a:latin typeface="Arial"/>
                <a:cs typeface="Arial"/>
                <a:sym typeface="Arial"/>
              </a:endParaRPr>
            </a:p>
          </p:txBody>
        </p:sp>
        <p:sp>
          <p:nvSpPr>
            <p:cNvPr id="21" name="Google Shape;67;p13">
              <a:extLst>
                <a:ext uri="{FF2B5EF4-FFF2-40B4-BE49-F238E27FC236}">
                  <a16:creationId xmlns:a16="http://schemas.microsoft.com/office/drawing/2014/main" id="{B980071E-694E-F098-78FE-14E05FB8EE4F}"/>
                </a:ext>
              </a:extLst>
            </p:cNvPr>
            <p:cNvSpPr/>
            <p:nvPr/>
          </p:nvSpPr>
          <p:spPr>
            <a:xfrm>
              <a:off x="3243138" y="995100"/>
              <a:ext cx="298500" cy="298500"/>
            </a:xfrm>
            <a:prstGeom prst="mathPlus">
              <a:avLst>
                <a:gd name="adj1" fmla="val 9900"/>
              </a:avLst>
            </a:prstGeom>
            <a:solidFill>
              <a:srgbClr val="D83729"/>
            </a:solidFill>
            <a:ln>
              <a:noFill/>
            </a:ln>
          </p:spPr>
          <p:txBody>
            <a:bodyPr spcFirstLastPara="1" wrap="square" lIns="91425" tIns="91425" rIns="91425" bIns="91425" anchor="ctr" anchorCtr="0">
              <a:noAutofit/>
            </a:bodyPr>
            <a:lstStyle/>
            <a:p>
              <a:pPr defTabSz="914400">
                <a:buClr>
                  <a:srgbClr val="000000"/>
                </a:buClr>
                <a:buFont typeface="Arial"/>
                <a:buNone/>
              </a:pPr>
              <a:endParaRPr sz="1700" kern="0">
                <a:solidFill>
                  <a:srgbClr val="000000"/>
                </a:solidFill>
                <a:latin typeface="Arial"/>
                <a:cs typeface="Arial"/>
                <a:sym typeface="Arial"/>
              </a:endParaRPr>
            </a:p>
          </p:txBody>
        </p:sp>
      </p:grpSp>
      <p:grpSp>
        <p:nvGrpSpPr>
          <p:cNvPr id="22" name="Google Shape;68;p13">
            <a:extLst>
              <a:ext uri="{FF2B5EF4-FFF2-40B4-BE49-F238E27FC236}">
                <a16:creationId xmlns:a16="http://schemas.microsoft.com/office/drawing/2014/main" id="{A2A7FB00-E4B3-2CDD-561E-E468BE999DCF}"/>
              </a:ext>
            </a:extLst>
          </p:cNvPr>
          <p:cNvGrpSpPr/>
          <p:nvPr/>
        </p:nvGrpSpPr>
        <p:grpSpPr>
          <a:xfrm>
            <a:off x="7035607" y="3062971"/>
            <a:ext cx="321848" cy="333843"/>
            <a:chOff x="3157188" y="909150"/>
            <a:chExt cx="470400" cy="470400"/>
          </a:xfrm>
        </p:grpSpPr>
        <p:sp>
          <p:nvSpPr>
            <p:cNvPr id="23" name="Google Shape;69;p13">
              <a:extLst>
                <a:ext uri="{FF2B5EF4-FFF2-40B4-BE49-F238E27FC236}">
                  <a16:creationId xmlns:a16="http://schemas.microsoft.com/office/drawing/2014/main" id="{BA4E790C-E85A-CBF6-8877-7D27109346E3}"/>
                </a:ext>
              </a:extLst>
            </p:cNvPr>
            <p:cNvSpPr/>
            <p:nvPr/>
          </p:nvSpPr>
          <p:spPr>
            <a:xfrm>
              <a:off x="3157188" y="909150"/>
              <a:ext cx="470400" cy="470400"/>
            </a:xfrm>
            <a:prstGeom prst="ellipse">
              <a:avLst/>
            </a:pr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700" kern="0">
                <a:solidFill>
                  <a:srgbClr val="000000"/>
                </a:solidFill>
                <a:latin typeface="Arial"/>
                <a:cs typeface="Arial"/>
                <a:sym typeface="Arial"/>
              </a:endParaRPr>
            </a:p>
          </p:txBody>
        </p:sp>
        <p:sp>
          <p:nvSpPr>
            <p:cNvPr id="24" name="Google Shape;70;p13">
              <a:extLst>
                <a:ext uri="{FF2B5EF4-FFF2-40B4-BE49-F238E27FC236}">
                  <a16:creationId xmlns:a16="http://schemas.microsoft.com/office/drawing/2014/main" id="{9719039E-1BE4-79C7-ED6F-63F755AC77B5}"/>
                </a:ext>
              </a:extLst>
            </p:cNvPr>
            <p:cNvSpPr/>
            <p:nvPr/>
          </p:nvSpPr>
          <p:spPr>
            <a:xfrm>
              <a:off x="3243138" y="995100"/>
              <a:ext cx="298500" cy="298500"/>
            </a:xfrm>
            <a:prstGeom prst="mathPlus">
              <a:avLst>
                <a:gd name="adj1" fmla="val 9900"/>
              </a:avLst>
            </a:prstGeom>
            <a:solidFill>
              <a:srgbClr val="B02B20"/>
            </a:solidFill>
            <a:ln>
              <a:noFill/>
            </a:ln>
          </p:spPr>
          <p:txBody>
            <a:bodyPr spcFirstLastPara="1" wrap="square" lIns="91425" tIns="91425" rIns="91425" bIns="91425" anchor="ctr" anchorCtr="0">
              <a:noAutofit/>
            </a:bodyPr>
            <a:lstStyle/>
            <a:p>
              <a:pPr defTabSz="914400">
                <a:buClr>
                  <a:srgbClr val="000000"/>
                </a:buClr>
                <a:buFont typeface="Arial"/>
                <a:buNone/>
              </a:pPr>
              <a:endParaRPr sz="1700" kern="0">
                <a:solidFill>
                  <a:srgbClr val="000000"/>
                </a:solidFill>
                <a:latin typeface="Arial"/>
                <a:cs typeface="Arial"/>
                <a:sym typeface="Arial"/>
              </a:endParaRPr>
            </a:p>
          </p:txBody>
        </p:sp>
      </p:grpSp>
      <p:grpSp>
        <p:nvGrpSpPr>
          <p:cNvPr id="25" name="Google Shape;71;p13">
            <a:extLst>
              <a:ext uri="{FF2B5EF4-FFF2-40B4-BE49-F238E27FC236}">
                <a16:creationId xmlns:a16="http://schemas.microsoft.com/office/drawing/2014/main" id="{5004C0B0-6156-87B4-ACF3-AB3542F08DE8}"/>
              </a:ext>
            </a:extLst>
          </p:cNvPr>
          <p:cNvGrpSpPr/>
          <p:nvPr/>
        </p:nvGrpSpPr>
        <p:grpSpPr>
          <a:xfrm>
            <a:off x="2396682" y="4083864"/>
            <a:ext cx="7197651" cy="1600830"/>
            <a:chOff x="1660800" y="2723938"/>
            <a:chExt cx="5822400" cy="1248600"/>
          </a:xfrm>
        </p:grpSpPr>
        <p:sp>
          <p:nvSpPr>
            <p:cNvPr id="26" name="Google Shape;72;p13">
              <a:extLst>
                <a:ext uri="{FF2B5EF4-FFF2-40B4-BE49-F238E27FC236}">
                  <a16:creationId xmlns:a16="http://schemas.microsoft.com/office/drawing/2014/main" id="{FF462D5D-B04B-63B0-D516-12D41B1D96D8}"/>
                </a:ext>
              </a:extLst>
            </p:cNvPr>
            <p:cNvSpPr/>
            <p:nvPr/>
          </p:nvSpPr>
          <p:spPr>
            <a:xfrm rot="10800000">
              <a:off x="1660800" y="2723938"/>
              <a:ext cx="5822400" cy="1248600"/>
            </a:xfrm>
            <a:prstGeom prst="round2SameRect">
              <a:avLst>
                <a:gd name="adj1" fmla="val 18098"/>
                <a:gd name="adj2" fmla="val 0"/>
              </a:avLst>
            </a:prstGeom>
            <a:solidFill>
              <a:srgbClr val="801F17"/>
            </a:solidFill>
            <a:ln>
              <a:noFill/>
            </a:ln>
          </p:spPr>
          <p:txBody>
            <a:bodyPr spcFirstLastPara="1" wrap="square" lIns="91425" tIns="91425" rIns="91425" bIns="91425" anchor="ctr" anchorCtr="0">
              <a:noAutofit/>
            </a:bodyPr>
            <a:lstStyle/>
            <a:p>
              <a:pPr defTabSz="914400">
                <a:buClr>
                  <a:srgbClr val="000000"/>
                </a:buClr>
                <a:buFont typeface="Arial"/>
                <a:buNone/>
              </a:pPr>
              <a:endParaRPr sz="1700" kern="0">
                <a:solidFill>
                  <a:srgbClr val="000000"/>
                </a:solidFill>
                <a:latin typeface="Arial"/>
                <a:cs typeface="Arial"/>
                <a:sym typeface="Arial"/>
              </a:endParaRPr>
            </a:p>
          </p:txBody>
        </p:sp>
        <p:sp>
          <p:nvSpPr>
            <p:cNvPr id="27" name="Google Shape;73;p13">
              <a:extLst>
                <a:ext uri="{FF2B5EF4-FFF2-40B4-BE49-F238E27FC236}">
                  <a16:creationId xmlns:a16="http://schemas.microsoft.com/office/drawing/2014/main" id="{FFB10AA4-74BF-D75B-373F-34CD074857DD}"/>
                </a:ext>
              </a:extLst>
            </p:cNvPr>
            <p:cNvSpPr txBox="1"/>
            <p:nvPr/>
          </p:nvSpPr>
          <p:spPr>
            <a:xfrm>
              <a:off x="2556726" y="3074776"/>
              <a:ext cx="3977400" cy="349500"/>
            </a:xfrm>
            <a:prstGeom prst="rect">
              <a:avLst/>
            </a:prstGeom>
            <a:noFill/>
            <a:ln>
              <a:noFill/>
            </a:ln>
          </p:spPr>
          <p:txBody>
            <a:bodyPr spcFirstLastPara="1" wrap="square" lIns="91425" tIns="91425" rIns="91425" bIns="91425" anchor="t" anchorCtr="0">
              <a:noAutofit/>
            </a:bodyPr>
            <a:lstStyle/>
            <a:p>
              <a:pPr algn="ctr" defTabSz="914400">
                <a:buClr>
                  <a:srgbClr val="000000"/>
                </a:buClr>
                <a:buFont typeface="Arial"/>
                <a:buNone/>
              </a:pPr>
              <a:r>
                <a:rPr lang="en" sz="2400" b="1" kern="0" dirty="0">
                  <a:solidFill>
                    <a:srgbClr val="FFFFFF"/>
                  </a:solidFill>
                  <a:ea typeface="Roboto"/>
                  <a:cs typeface="Roboto"/>
                  <a:sym typeface="Roboto"/>
                </a:rPr>
                <a:t>Effective screening of CHD prenatally should be a public health priority </a:t>
              </a:r>
              <a:endParaRPr sz="2400" kern="0" dirty="0">
                <a:solidFill>
                  <a:srgbClr val="FFFFFF"/>
                </a:solidFill>
                <a:ea typeface="Roboto"/>
                <a:cs typeface="Roboto"/>
                <a:sym typeface="Roboto"/>
              </a:endParaRPr>
            </a:p>
          </p:txBody>
        </p:sp>
        <p:sp>
          <p:nvSpPr>
            <p:cNvPr id="28" name="Google Shape;74;p13">
              <a:extLst>
                <a:ext uri="{FF2B5EF4-FFF2-40B4-BE49-F238E27FC236}">
                  <a16:creationId xmlns:a16="http://schemas.microsoft.com/office/drawing/2014/main" id="{2E9FA454-EE84-39FB-7C49-6601E0B17BBE}"/>
                </a:ext>
              </a:extLst>
            </p:cNvPr>
            <p:cNvSpPr txBox="1"/>
            <p:nvPr/>
          </p:nvSpPr>
          <p:spPr>
            <a:xfrm>
              <a:off x="2583300" y="3424275"/>
              <a:ext cx="3977400" cy="389400"/>
            </a:xfrm>
            <a:prstGeom prst="rect">
              <a:avLst/>
            </a:prstGeom>
            <a:noFill/>
            <a:ln>
              <a:noFill/>
            </a:ln>
          </p:spPr>
          <p:txBody>
            <a:bodyPr spcFirstLastPara="1" wrap="square" lIns="91425" tIns="91425" rIns="91425" bIns="91425" anchor="t" anchorCtr="0">
              <a:noAutofit/>
            </a:bodyPr>
            <a:lstStyle/>
            <a:p>
              <a:pPr algn="ctr" defTabSz="914400">
                <a:lnSpc>
                  <a:spcPct val="115000"/>
                </a:lnSpc>
                <a:spcAft>
                  <a:spcPts val="1600"/>
                </a:spcAft>
                <a:buClr>
                  <a:srgbClr val="000000"/>
                </a:buClr>
                <a:buFont typeface="Arial"/>
                <a:buNone/>
              </a:pPr>
              <a:endParaRPr sz="1100" kern="0">
                <a:solidFill>
                  <a:srgbClr val="FFFFFF"/>
                </a:solidFill>
                <a:latin typeface="Roboto"/>
                <a:ea typeface="Roboto"/>
                <a:cs typeface="Roboto"/>
                <a:sym typeface="Roboto"/>
              </a:endParaRPr>
            </a:p>
          </p:txBody>
        </p:sp>
      </p:grpSp>
      <p:sp>
        <p:nvSpPr>
          <p:cNvPr id="4" name="TextBox 3">
            <a:extLst>
              <a:ext uri="{FF2B5EF4-FFF2-40B4-BE49-F238E27FC236}">
                <a16:creationId xmlns:a16="http://schemas.microsoft.com/office/drawing/2014/main" id="{714D602B-87BD-7BFD-22FE-F2E865B616D3}"/>
              </a:ext>
            </a:extLst>
          </p:cNvPr>
          <p:cNvSpPr txBox="1"/>
          <p:nvPr/>
        </p:nvSpPr>
        <p:spPr>
          <a:xfrm>
            <a:off x="7296270" y="2507306"/>
            <a:ext cx="2134885" cy="1323439"/>
          </a:xfrm>
          <a:prstGeom prst="rect">
            <a:avLst/>
          </a:prstGeom>
          <a:noFill/>
        </p:spPr>
        <p:txBody>
          <a:bodyPr wrap="square">
            <a:spAutoFit/>
          </a:bodyPr>
          <a:lstStyle/>
          <a:p>
            <a:r>
              <a:rPr lang="en-US" sz="1600" b="1" dirty="0">
                <a:solidFill>
                  <a:schemeClr val="bg1"/>
                </a:solidFill>
                <a:latin typeface="Calibri" panose="020F0502020204030204" pitchFamily="34" charset="0"/>
              </a:rPr>
              <a:t>P</a:t>
            </a:r>
            <a:r>
              <a:rPr lang="en-US" sz="1600" b="1" i="0" dirty="0">
                <a:solidFill>
                  <a:schemeClr val="bg1"/>
                </a:solidFill>
                <a:effectLst/>
                <a:latin typeface="Calibri" panose="020F0502020204030204" pitchFamily="34" charset="0"/>
              </a:rPr>
              <a:t>renatal detection of CHD can have a significant impact on perinatal and postnatal outcomes</a:t>
            </a:r>
            <a:endParaRPr lang="en-US" sz="1600" b="1" dirty="0">
              <a:solidFill>
                <a:schemeClr val="bg1"/>
              </a:solidFill>
            </a:endParaRPr>
          </a:p>
        </p:txBody>
      </p:sp>
    </p:spTree>
    <p:extLst>
      <p:ext uri="{BB962C8B-B14F-4D97-AF65-F5344CB8AC3E}">
        <p14:creationId xmlns:p14="http://schemas.microsoft.com/office/powerpoint/2010/main" val="3953593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359889" y="223099"/>
            <a:ext cx="3267075" cy="1400175"/>
          </a:xfrm>
        </p:spPr>
        <p:txBody>
          <a:bodyPr/>
          <a:lstStyle/>
          <a:p>
            <a:r>
              <a:rPr lang="en-US" b="1" dirty="0">
                <a:solidFill>
                  <a:schemeClr val="bg1"/>
                </a:solidFill>
                <a:latin typeface="+mn-lt"/>
              </a:rPr>
              <a:t>The Future…</a:t>
            </a:r>
          </a:p>
        </p:txBody>
      </p:sp>
      <p:pic>
        <p:nvPicPr>
          <p:cNvPr id="4" name="Content Placeholder 3"/>
          <p:cNvPicPr>
            <a:picLocks noGrp="1" noChangeAspect="1"/>
          </p:cNvPicPr>
          <p:nvPr>
            <p:ph idx="4294967295"/>
          </p:nvPr>
        </p:nvPicPr>
        <p:blipFill rotWithShape="1">
          <a:blip r:embed="rId3"/>
          <a:srcRect l="11712" t="46757" r="51512" b="33044"/>
          <a:stretch/>
        </p:blipFill>
        <p:spPr>
          <a:xfrm>
            <a:off x="0" y="2439988"/>
            <a:ext cx="6489700" cy="2005012"/>
          </a:xfrm>
          <a:prstGeom prst="rect">
            <a:avLst/>
          </a:prstGeom>
        </p:spPr>
      </p:pic>
      <p:pic>
        <p:nvPicPr>
          <p:cNvPr id="5" name="Picture 4"/>
          <p:cNvPicPr>
            <a:picLocks noChangeAspect="1"/>
          </p:cNvPicPr>
          <p:nvPr/>
        </p:nvPicPr>
        <p:blipFill rotWithShape="1">
          <a:blip r:embed="rId4"/>
          <a:srcRect l="56667" t="39830" r="20547" b="28779"/>
          <a:stretch/>
        </p:blipFill>
        <p:spPr>
          <a:xfrm>
            <a:off x="7296351" y="3174513"/>
            <a:ext cx="4167103" cy="3229154"/>
          </a:xfrm>
          <a:prstGeom prst="rect">
            <a:avLst/>
          </a:prstGeom>
        </p:spPr>
      </p:pic>
      <p:pic>
        <p:nvPicPr>
          <p:cNvPr id="6" name="Picture 5"/>
          <p:cNvPicPr>
            <a:picLocks noChangeAspect="1"/>
          </p:cNvPicPr>
          <p:nvPr/>
        </p:nvPicPr>
        <p:blipFill rotWithShape="1">
          <a:blip r:embed="rId5"/>
          <a:srcRect l="33737" t="61646" r="49697" b="17851"/>
          <a:stretch/>
        </p:blipFill>
        <p:spPr>
          <a:xfrm>
            <a:off x="7852881" y="572233"/>
            <a:ext cx="3367669" cy="2344581"/>
          </a:xfrm>
          <a:prstGeom prst="rect">
            <a:avLst/>
          </a:prstGeom>
        </p:spPr>
      </p:pic>
    </p:spTree>
    <p:extLst>
      <p:ext uri="{BB962C8B-B14F-4D97-AF65-F5344CB8AC3E}">
        <p14:creationId xmlns:p14="http://schemas.microsoft.com/office/powerpoint/2010/main" val="3902583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035019" y="271463"/>
            <a:ext cx="4449762" cy="1052513"/>
          </a:xfrm>
        </p:spPr>
        <p:txBody>
          <a:bodyPr/>
          <a:lstStyle/>
          <a:p>
            <a:r>
              <a:rPr lang="en-US" b="1" dirty="0">
                <a:solidFill>
                  <a:schemeClr val="bg1"/>
                </a:solidFill>
                <a:latin typeface="+mn-lt"/>
              </a:rPr>
              <a:t>Virtual Simulators</a:t>
            </a:r>
          </a:p>
        </p:txBody>
      </p:sp>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0" y="1911350"/>
            <a:ext cx="3146425" cy="4195763"/>
          </a:xfrm>
        </p:spPr>
      </p:pic>
      <p:pic>
        <p:nvPicPr>
          <p:cNvPr id="7" name="Picture 6"/>
          <p:cNvPicPr>
            <a:picLocks noChangeAspect="1"/>
          </p:cNvPicPr>
          <p:nvPr/>
        </p:nvPicPr>
        <p:blipFill>
          <a:blip r:embed="rId3"/>
          <a:stretch>
            <a:fillRect/>
          </a:stretch>
        </p:blipFill>
        <p:spPr>
          <a:xfrm>
            <a:off x="5336139" y="2482885"/>
            <a:ext cx="5699851" cy="3051139"/>
          </a:xfrm>
          <a:prstGeom prst="rect">
            <a:avLst/>
          </a:prstGeom>
        </p:spPr>
      </p:pic>
    </p:spTree>
    <p:extLst>
      <p:ext uri="{BB962C8B-B14F-4D97-AF65-F5344CB8AC3E}">
        <p14:creationId xmlns:p14="http://schemas.microsoft.com/office/powerpoint/2010/main" val="3121709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b="1">
                <a:latin typeface="+mn-lt"/>
              </a:rPr>
              <a:t>                     References</a:t>
            </a:r>
            <a:endParaRPr lang="en-US" b="1" dirty="0">
              <a:latin typeface="+mn-lt"/>
            </a:endParaRPr>
          </a:p>
        </p:txBody>
      </p:sp>
      <p:sp>
        <p:nvSpPr>
          <p:cNvPr id="9" name="Content Placeholder 8"/>
          <p:cNvSpPr>
            <a:spLocks noGrp="1"/>
          </p:cNvSpPr>
          <p:nvPr>
            <p:ph idx="4294967295"/>
          </p:nvPr>
        </p:nvSpPr>
        <p:spPr>
          <a:xfrm>
            <a:off x="0" y="1382713"/>
            <a:ext cx="11276013" cy="5475287"/>
          </a:xfrm>
        </p:spPr>
        <p:txBody>
          <a:bodyPr>
            <a:normAutofit fontScale="25000" lnSpcReduction="20000"/>
          </a:bodyPr>
          <a:lstStyle/>
          <a:p>
            <a:pPr lvl="0"/>
            <a:r>
              <a:rPr lang="en-US" sz="3000" dirty="0"/>
              <a:t>Van der Linde D, </a:t>
            </a:r>
            <a:r>
              <a:rPr lang="en-US" sz="3000" dirty="0" err="1"/>
              <a:t>Konings</a:t>
            </a:r>
            <a:r>
              <a:rPr lang="en-US" sz="3000" dirty="0"/>
              <a:t> EE, </a:t>
            </a:r>
            <a:r>
              <a:rPr lang="en-US" sz="3000" dirty="0" err="1"/>
              <a:t>Slager</a:t>
            </a:r>
            <a:r>
              <a:rPr lang="en-US" sz="3000" dirty="0"/>
              <a:t> MA, </a:t>
            </a:r>
            <a:r>
              <a:rPr lang="en-US" sz="3000" dirty="0" err="1"/>
              <a:t>Witsenburg</a:t>
            </a:r>
            <a:r>
              <a:rPr lang="en-US" sz="3000" dirty="0"/>
              <a:t> M, </a:t>
            </a:r>
            <a:r>
              <a:rPr lang="en-US" sz="3000" dirty="0" err="1"/>
              <a:t>Helbing</a:t>
            </a:r>
            <a:r>
              <a:rPr lang="en-US" sz="3000" dirty="0"/>
              <a:t> WA, </a:t>
            </a:r>
            <a:r>
              <a:rPr lang="en-US" sz="3000" dirty="0" err="1"/>
              <a:t>Takkenberg</a:t>
            </a:r>
            <a:r>
              <a:rPr lang="en-US" sz="3000" dirty="0"/>
              <a:t> JJ, </a:t>
            </a:r>
            <a:r>
              <a:rPr lang="en-US" sz="3000" dirty="0" err="1"/>
              <a:t>Roos-Hesselink</a:t>
            </a:r>
            <a:r>
              <a:rPr lang="en-US" sz="3000" dirty="0"/>
              <a:t> JW. Birth prevalence of congenital heart disease worldwide: a systematic review and meta-analysis. J Am </a:t>
            </a:r>
            <a:r>
              <a:rPr lang="en-US" sz="3000" dirty="0" err="1"/>
              <a:t>Coll</a:t>
            </a:r>
            <a:r>
              <a:rPr lang="en-US" sz="3000" dirty="0"/>
              <a:t> </a:t>
            </a:r>
            <a:r>
              <a:rPr lang="en-US" sz="3000" dirty="0" err="1"/>
              <a:t>Cardiol</a:t>
            </a:r>
            <a:r>
              <a:rPr lang="en-US" sz="3000" dirty="0"/>
              <a:t>. 2011 Nov 15;58(21):2241-7. </a:t>
            </a:r>
            <a:r>
              <a:rPr lang="en-US" sz="3000" dirty="0" err="1"/>
              <a:t>doi</a:t>
            </a:r>
            <a:r>
              <a:rPr lang="en-US" sz="3000" dirty="0"/>
              <a:t>: 10.1016/j.jacc.2011.08.025. PMID: 22078432.</a:t>
            </a:r>
          </a:p>
          <a:p>
            <a:pPr lvl="0"/>
            <a:r>
              <a:rPr lang="en-US" sz="3000" dirty="0"/>
              <a:t>Campbell MJ, </a:t>
            </a:r>
            <a:r>
              <a:rPr lang="en-US" sz="3000" dirty="0" err="1"/>
              <a:t>Lorch</a:t>
            </a:r>
            <a:r>
              <a:rPr lang="en-US" sz="3000" dirty="0"/>
              <a:t> S, </a:t>
            </a:r>
            <a:r>
              <a:rPr lang="en-US" sz="3000" dirty="0" err="1"/>
              <a:t>Rychik</a:t>
            </a:r>
            <a:r>
              <a:rPr lang="en-US" sz="3000" dirty="0"/>
              <a:t> J et al (2021) Socioeconomic barriers to prenatal diagnosis of critical congenital heart disease. </a:t>
            </a:r>
            <a:r>
              <a:rPr lang="en-US" sz="3000" dirty="0" err="1"/>
              <a:t>Prenat</a:t>
            </a:r>
            <a:r>
              <a:rPr lang="en-US" sz="3000" dirty="0"/>
              <a:t> </a:t>
            </a:r>
            <a:r>
              <a:rPr lang="en-US" sz="3000" dirty="0" err="1"/>
              <a:t>Diagn</a:t>
            </a:r>
            <a:r>
              <a:rPr lang="en-US" sz="3000" dirty="0"/>
              <a:t> 41(3):341–346</a:t>
            </a:r>
          </a:p>
          <a:p>
            <a:pPr lvl="0"/>
            <a:r>
              <a:rPr lang="en-US" sz="3000" b="0" i="0" dirty="0">
                <a:solidFill>
                  <a:srgbClr val="212121"/>
                </a:solidFill>
                <a:effectLst/>
              </a:rPr>
              <a:t>Boehme C, Fruitman D, Eckersley L, Low R, Bennett J, McBrien A, Alvarez S, </a:t>
            </a:r>
            <a:r>
              <a:rPr lang="en-US" sz="3000" b="0" i="0" dirty="0" err="1">
                <a:solidFill>
                  <a:srgbClr val="212121"/>
                </a:solidFill>
                <a:effectLst/>
              </a:rPr>
              <a:t>Pastuck</a:t>
            </a:r>
            <a:r>
              <a:rPr lang="en-US" sz="3000" b="0" i="0" dirty="0">
                <a:solidFill>
                  <a:srgbClr val="212121"/>
                </a:solidFill>
                <a:effectLst/>
              </a:rPr>
              <a:t> M, Hornberger LK. The Diagnostic Yield of Fetal Echocardiography Indications in the Current Era. J Am Soc </a:t>
            </a:r>
            <a:r>
              <a:rPr lang="en-US" sz="3000" b="0" i="0" dirty="0" err="1">
                <a:solidFill>
                  <a:srgbClr val="212121"/>
                </a:solidFill>
                <a:effectLst/>
              </a:rPr>
              <a:t>Echocardiogr</a:t>
            </a:r>
            <a:r>
              <a:rPr lang="en-US" sz="3000" b="0" i="0" dirty="0">
                <a:solidFill>
                  <a:srgbClr val="212121"/>
                </a:solidFill>
                <a:effectLst/>
              </a:rPr>
              <a:t>. 2022 Feb;35(2):217-227.e1. </a:t>
            </a:r>
            <a:r>
              <a:rPr lang="en-US" sz="3000" b="0" i="0" dirty="0" err="1">
                <a:solidFill>
                  <a:srgbClr val="212121"/>
                </a:solidFill>
                <a:effectLst/>
              </a:rPr>
              <a:t>doi</a:t>
            </a:r>
            <a:r>
              <a:rPr lang="en-US" sz="3000" b="0" i="0" dirty="0">
                <a:solidFill>
                  <a:srgbClr val="212121"/>
                </a:solidFill>
                <a:effectLst/>
              </a:rPr>
              <a:t>: 10.1016/j.echo.2021.09.005. </a:t>
            </a:r>
            <a:r>
              <a:rPr lang="en-US" sz="3000" b="0" i="0" dirty="0" err="1">
                <a:solidFill>
                  <a:srgbClr val="212121"/>
                </a:solidFill>
                <a:effectLst/>
              </a:rPr>
              <a:t>Epub</a:t>
            </a:r>
            <a:r>
              <a:rPr lang="en-US" sz="3000" b="0" i="0" dirty="0">
                <a:solidFill>
                  <a:srgbClr val="212121"/>
                </a:solidFill>
                <a:effectLst/>
              </a:rPr>
              <a:t> 2021 Sep 13. PMID: 34530071.</a:t>
            </a:r>
            <a:endParaRPr lang="en-US" sz="3000" dirty="0"/>
          </a:p>
          <a:p>
            <a:pPr lvl="0"/>
            <a:r>
              <a:rPr lang="en-US" sz="3000" dirty="0" err="1"/>
              <a:t>Carvalho</a:t>
            </a:r>
            <a:r>
              <a:rPr lang="en-US" sz="3000" dirty="0"/>
              <a:t> JS, </a:t>
            </a:r>
            <a:r>
              <a:rPr lang="en-US" sz="3000" dirty="0" err="1"/>
              <a:t>Mavrides</a:t>
            </a:r>
            <a:r>
              <a:rPr lang="en-US" sz="3000" dirty="0"/>
              <a:t> E, </a:t>
            </a:r>
            <a:r>
              <a:rPr lang="en-US" sz="3000" dirty="0" err="1"/>
              <a:t>Shinebourne</a:t>
            </a:r>
            <a:r>
              <a:rPr lang="en-US" sz="3000" dirty="0"/>
              <a:t> EA, Campbell S, </a:t>
            </a:r>
            <a:r>
              <a:rPr lang="en-US" sz="3000" dirty="0" err="1"/>
              <a:t>Thilaganathan</a:t>
            </a:r>
            <a:r>
              <a:rPr lang="en-US" sz="3000" dirty="0"/>
              <a:t> B. Improving the effectiveness of routine prenatal screening for major congenital heart defects. Heart. 2002 Oct;88(4):387-91. </a:t>
            </a:r>
            <a:r>
              <a:rPr lang="en-US" sz="3000" dirty="0" err="1"/>
              <a:t>doi</a:t>
            </a:r>
            <a:r>
              <a:rPr lang="en-US" sz="3000" dirty="0"/>
              <a:t>: 10.1136/heart.88.4.387. PMID: 12231598; PMCID: PMC1767391.</a:t>
            </a:r>
          </a:p>
          <a:p>
            <a:pPr lvl="0"/>
            <a:r>
              <a:rPr lang="en-US" sz="3000" dirty="0" err="1"/>
              <a:t>Donofrio</a:t>
            </a:r>
            <a:r>
              <a:rPr lang="en-US" sz="3000" dirty="0"/>
              <a:t> MT, Moon-Grady AJ, </a:t>
            </a:r>
            <a:r>
              <a:rPr lang="en-US" sz="3000" dirty="0" err="1"/>
              <a:t>Hornberger</a:t>
            </a:r>
            <a:r>
              <a:rPr lang="en-US" sz="3000" dirty="0"/>
              <a:t> LK, </a:t>
            </a:r>
            <a:r>
              <a:rPr lang="en-US" sz="3000" dirty="0" err="1"/>
              <a:t>Copel</a:t>
            </a:r>
            <a:r>
              <a:rPr lang="en-US" sz="3000" dirty="0"/>
              <a:t> JA, </a:t>
            </a:r>
            <a:r>
              <a:rPr lang="en-US" sz="3000" dirty="0" err="1"/>
              <a:t>Sklansky</a:t>
            </a:r>
            <a:r>
              <a:rPr lang="en-US" sz="3000" dirty="0"/>
              <a:t> MS, </a:t>
            </a:r>
            <a:r>
              <a:rPr lang="en-US" sz="3000" dirty="0" err="1"/>
              <a:t>Abuhamad</a:t>
            </a:r>
            <a:r>
              <a:rPr lang="en-US" sz="3000" dirty="0"/>
              <a:t> A, Cuneo BF, </a:t>
            </a:r>
            <a:r>
              <a:rPr lang="en-US" sz="3000" dirty="0" err="1"/>
              <a:t>Huhta</a:t>
            </a:r>
            <a:r>
              <a:rPr lang="en-US" sz="3000" dirty="0"/>
              <a:t> JC, Jonas RA, Krishnan A, Lacey S, Lee W, </a:t>
            </a:r>
            <a:r>
              <a:rPr lang="en-US" sz="3000" dirty="0" err="1"/>
              <a:t>Michelfelder</a:t>
            </a:r>
            <a:r>
              <a:rPr lang="en-US" sz="3000" dirty="0"/>
              <a:t> EC </a:t>
            </a:r>
            <a:r>
              <a:rPr lang="en-US" sz="3000" dirty="0" err="1"/>
              <a:t>Sr</a:t>
            </a:r>
            <a:r>
              <a:rPr lang="en-US" sz="3000" dirty="0"/>
              <a:t>, </a:t>
            </a:r>
            <a:r>
              <a:rPr lang="en-US" sz="3000" dirty="0" err="1"/>
              <a:t>Rempel</a:t>
            </a:r>
            <a:r>
              <a:rPr lang="en-US" sz="3000" dirty="0"/>
              <a:t> GR, Silverman NH, Spray TL, </a:t>
            </a:r>
            <a:r>
              <a:rPr lang="en-US" sz="3000" dirty="0" err="1"/>
              <a:t>Strasburger</a:t>
            </a:r>
            <a:r>
              <a:rPr lang="en-US" sz="3000" dirty="0"/>
              <a:t> JF, </a:t>
            </a:r>
            <a:r>
              <a:rPr lang="en-US" sz="3000" dirty="0" err="1"/>
              <a:t>Tworetzky</a:t>
            </a:r>
            <a:r>
              <a:rPr lang="en-US" sz="3000" dirty="0"/>
              <a:t> W, </a:t>
            </a:r>
            <a:r>
              <a:rPr lang="en-US" sz="3000" dirty="0" err="1"/>
              <a:t>Rychik</a:t>
            </a:r>
            <a:r>
              <a:rPr lang="en-US" sz="3000" dirty="0"/>
              <a:t> J; American Heart Association Adults With Congenital Heart Disease Joint Committee of the Council on Cardiovascular Disease in the Young and Council on Clinical Cardiology, Council on Cardiovascular Surgery and Anesthesia, and Council on Cardiovascular and Stroke Nursing. Diagnosis and treatment of fetal cardiac disease: a scientific statement from the American Heart Association. Circulation. 2014 May 27;129(21):2183-242. </a:t>
            </a:r>
            <a:r>
              <a:rPr lang="en-US" sz="3000" dirty="0" err="1"/>
              <a:t>doi</a:t>
            </a:r>
            <a:r>
              <a:rPr lang="en-US" sz="3000" dirty="0"/>
              <a:t>: 10.1161/01.cir.0000437597.44550.5d. </a:t>
            </a:r>
            <a:r>
              <a:rPr lang="en-US" sz="3000" dirty="0" err="1"/>
              <a:t>Epub</a:t>
            </a:r>
            <a:r>
              <a:rPr lang="en-US" sz="3000" dirty="0"/>
              <a:t> 2014 Apr 24. Erratum in: Circulation. 2014 May 27;129(21):e512. PMID: 24763516.</a:t>
            </a:r>
          </a:p>
          <a:p>
            <a:pPr lvl="0"/>
            <a:r>
              <a:rPr lang="en-US" sz="3000" dirty="0" err="1"/>
              <a:t>Quartermain</a:t>
            </a:r>
            <a:r>
              <a:rPr lang="en-US" sz="3000" dirty="0"/>
              <a:t> MD, </a:t>
            </a:r>
            <a:r>
              <a:rPr lang="en-US" sz="3000" dirty="0" err="1"/>
              <a:t>Pasquali</a:t>
            </a:r>
            <a:r>
              <a:rPr lang="en-US" sz="3000" dirty="0"/>
              <a:t> SK, Hill KD, Goldberg DJ, </a:t>
            </a:r>
            <a:r>
              <a:rPr lang="en-US" sz="3000" dirty="0" err="1"/>
              <a:t>Huhta</a:t>
            </a:r>
            <a:r>
              <a:rPr lang="en-US" sz="3000" dirty="0"/>
              <a:t> JC, Jacobs JP, Jacobs ML, Kim S, Ungerleider RM. Variation in Prenatal Diagnosis of Congenital Heart Disease in Infants. Pediatrics. 2015 Aug;136(2):e378-85. </a:t>
            </a:r>
            <a:r>
              <a:rPr lang="en-US" sz="3000" dirty="0" err="1"/>
              <a:t>doi</a:t>
            </a:r>
            <a:r>
              <a:rPr lang="en-US" sz="3000" dirty="0"/>
              <a:t>: 10.1542/peds.2014-3783. PMID: 26216324; PMCID: PMC4844533.</a:t>
            </a:r>
          </a:p>
          <a:p>
            <a:pPr lvl="0"/>
            <a:r>
              <a:rPr lang="en-US" sz="3000" dirty="0" err="1"/>
              <a:t>Carvalho</a:t>
            </a:r>
            <a:r>
              <a:rPr lang="en-US" sz="3000" dirty="0"/>
              <a:t>, J. S., </a:t>
            </a:r>
            <a:r>
              <a:rPr lang="en-US" sz="3000" dirty="0" err="1"/>
              <a:t>Axt-Fliedner</a:t>
            </a:r>
            <a:r>
              <a:rPr lang="en-US" sz="3000" dirty="0"/>
              <a:t>, R., </a:t>
            </a:r>
            <a:r>
              <a:rPr lang="en-US" sz="3000" dirty="0" err="1"/>
              <a:t>Chaoui</a:t>
            </a:r>
            <a:r>
              <a:rPr lang="en-US" sz="3000" dirty="0"/>
              <a:t>, R., </a:t>
            </a:r>
            <a:r>
              <a:rPr lang="en-US" sz="3000" dirty="0" err="1"/>
              <a:t>Copel</a:t>
            </a:r>
            <a:r>
              <a:rPr lang="en-US" sz="3000" dirty="0"/>
              <a:t>, J. A., Cuneo, B. F., Goff, D., </a:t>
            </a:r>
            <a:r>
              <a:rPr lang="en-US" sz="3000" dirty="0" err="1"/>
              <a:t>Gordin</a:t>
            </a:r>
            <a:r>
              <a:rPr lang="en-US" sz="3000" dirty="0"/>
              <a:t> </a:t>
            </a:r>
            <a:r>
              <a:rPr lang="en-US" sz="3000" dirty="0" err="1"/>
              <a:t>Kopylov</a:t>
            </a:r>
            <a:r>
              <a:rPr lang="en-US" sz="3000" dirty="0"/>
              <a:t>, L., </a:t>
            </a:r>
            <a:r>
              <a:rPr lang="en-US" sz="3000" dirty="0" err="1"/>
              <a:t>Hecher</a:t>
            </a:r>
            <a:r>
              <a:rPr lang="en-US" sz="3000" dirty="0"/>
              <a:t>, K., Lee, W., Moon-Grady, A. J., </a:t>
            </a:r>
            <a:r>
              <a:rPr lang="en-US" sz="3000" dirty="0" err="1"/>
              <a:t>Mousa</a:t>
            </a:r>
            <a:r>
              <a:rPr lang="en-US" sz="3000" dirty="0"/>
              <a:t>, H. A., Munoz, H., </a:t>
            </a:r>
            <a:r>
              <a:rPr lang="en-US" sz="3000" dirty="0" err="1"/>
              <a:t>Paladini</a:t>
            </a:r>
            <a:r>
              <a:rPr lang="en-US" sz="3000" dirty="0"/>
              <a:t>, D., </a:t>
            </a:r>
            <a:r>
              <a:rPr lang="en-US" sz="3000" dirty="0" err="1"/>
              <a:t>Prefumo</a:t>
            </a:r>
            <a:r>
              <a:rPr lang="en-US" sz="3000" dirty="0"/>
              <a:t>, F., </a:t>
            </a:r>
            <a:r>
              <a:rPr lang="en-US" sz="3000" dirty="0" err="1"/>
              <a:t>Quarello</a:t>
            </a:r>
            <a:r>
              <a:rPr lang="en-US" sz="3000" dirty="0"/>
              <a:t>, E., </a:t>
            </a:r>
            <a:r>
              <a:rPr lang="en-US" sz="3000" dirty="0" err="1"/>
              <a:t>Rychik</a:t>
            </a:r>
            <a:r>
              <a:rPr lang="en-US" sz="3000" dirty="0"/>
              <a:t>, J., </a:t>
            </a:r>
            <a:r>
              <a:rPr lang="en-US" sz="3000" dirty="0" err="1"/>
              <a:t>Tutschek</a:t>
            </a:r>
            <a:r>
              <a:rPr lang="en-US" sz="3000" dirty="0"/>
              <a:t>, B., </a:t>
            </a:r>
            <a:r>
              <a:rPr lang="en-US" sz="3000" dirty="0" err="1"/>
              <a:t>Wiechec</a:t>
            </a:r>
            <a:r>
              <a:rPr lang="en-US" sz="3000" dirty="0"/>
              <a:t>, M., &amp; </a:t>
            </a:r>
            <a:r>
              <a:rPr lang="en-US" sz="3000" dirty="0" err="1"/>
              <a:t>Yagel</a:t>
            </a:r>
            <a:r>
              <a:rPr lang="en-US" sz="3000" dirty="0"/>
              <a:t>, S. (2023). ISUOG Practice Guidelines (updated): fetal cardiac screening. Ultrasound in obstetrics &amp; gynecology : the official journal of the International Society of Ultrasound in Obstetrics and Gynecology, 61(6), 788–803. https://doi.org/10.1002/uog.26224</a:t>
            </a:r>
          </a:p>
          <a:p>
            <a:pPr lvl="0"/>
            <a:r>
              <a:rPr lang="en-US" sz="3000" dirty="0"/>
              <a:t>Moon-Grady, A. J., </a:t>
            </a:r>
            <a:r>
              <a:rPr lang="en-US" sz="3000" dirty="0" err="1"/>
              <a:t>Donofrio</a:t>
            </a:r>
            <a:r>
              <a:rPr lang="en-US" sz="3000" dirty="0"/>
              <a:t>, M. T., </a:t>
            </a:r>
            <a:r>
              <a:rPr lang="en-US" sz="3000" dirty="0" err="1"/>
              <a:t>Gelehrter</a:t>
            </a:r>
            <a:r>
              <a:rPr lang="en-US" sz="3000" dirty="0"/>
              <a:t>, S., </a:t>
            </a:r>
            <a:r>
              <a:rPr lang="en-US" sz="3000" dirty="0" err="1"/>
              <a:t>Hornberger</a:t>
            </a:r>
            <a:r>
              <a:rPr lang="en-US" sz="3000" dirty="0"/>
              <a:t>, L., </a:t>
            </a:r>
            <a:r>
              <a:rPr lang="en-US" sz="3000" dirty="0" err="1"/>
              <a:t>Kreeger</a:t>
            </a:r>
            <a:r>
              <a:rPr lang="en-US" sz="3000" dirty="0"/>
              <a:t>, J., Lee, W., </a:t>
            </a:r>
            <a:r>
              <a:rPr lang="en-US" sz="3000" dirty="0" err="1"/>
              <a:t>Michelfelder</a:t>
            </a:r>
            <a:r>
              <a:rPr lang="en-US" sz="3000" dirty="0"/>
              <a:t>, E., Morris, S. A., </a:t>
            </a:r>
            <a:r>
              <a:rPr lang="en-US" sz="3000" dirty="0" err="1"/>
              <a:t>Peyvandi</a:t>
            </a:r>
            <a:r>
              <a:rPr lang="en-US" sz="3000" dirty="0"/>
              <a:t>, S., Pinto, N. M., </a:t>
            </a:r>
            <a:r>
              <a:rPr lang="en-US" sz="3000" dirty="0" err="1"/>
              <a:t>Pruetz</a:t>
            </a:r>
            <a:r>
              <a:rPr lang="en-US" sz="3000" dirty="0"/>
              <a:t>, J., </a:t>
            </a:r>
            <a:r>
              <a:rPr lang="en-US" sz="3000" dirty="0" err="1"/>
              <a:t>Sethi</a:t>
            </a:r>
            <a:r>
              <a:rPr lang="en-US" sz="3000" dirty="0"/>
              <a:t>, N., Simpson, J., Srivastava, S., &amp; Tian, Z. (2023). Guidelines and Recommendations for Performance of the Fetal Echocardiogram: An Update from the American Society of Echocardiography. Journal of the American Society of Echocardiography : official publication of the American Society of Echocardiography, 36(7), 679–723. https://doi.org/10.1016/j.echo.2023.04.014</a:t>
            </a:r>
          </a:p>
          <a:p>
            <a:pPr lvl="0"/>
            <a:r>
              <a:rPr lang="en-US" sz="3000" dirty="0"/>
              <a:t>Karan A, </a:t>
            </a:r>
            <a:r>
              <a:rPr lang="en-US" sz="3000" dirty="0" err="1"/>
              <a:t>Wadhera</a:t>
            </a:r>
            <a:r>
              <a:rPr lang="en-US" sz="3000" dirty="0"/>
              <a:t> RK. Healthcare System Stress Due to Covid-19: Evading an Evolving Crisis. J </a:t>
            </a:r>
            <a:r>
              <a:rPr lang="en-US" sz="3000" dirty="0" err="1"/>
              <a:t>Hosp</a:t>
            </a:r>
            <a:r>
              <a:rPr lang="en-US" sz="3000" dirty="0"/>
              <a:t> Med. 2021;16(2):127. doi:10.12788/jhm.3583</a:t>
            </a:r>
          </a:p>
          <a:p>
            <a:pPr lvl="0"/>
            <a:r>
              <a:rPr lang="en-US" sz="3000" dirty="0"/>
              <a:t>Kirkpatrick, J. N., Swaminathan, M., </a:t>
            </a:r>
            <a:r>
              <a:rPr lang="en-US" sz="3000" dirty="0" err="1"/>
              <a:t>Adedipe</a:t>
            </a:r>
            <a:r>
              <a:rPr lang="en-US" sz="3000" dirty="0"/>
              <a:t>, A., Garcia-</a:t>
            </a:r>
            <a:r>
              <a:rPr lang="en-US" sz="3000" dirty="0" err="1"/>
              <a:t>Sayan</a:t>
            </a:r>
            <a:r>
              <a:rPr lang="en-US" sz="3000" dirty="0"/>
              <a:t>, E., Hung, J., Kelly, N., </a:t>
            </a:r>
            <a:r>
              <a:rPr lang="en-US" sz="3000" dirty="0" err="1"/>
              <a:t>Kort</a:t>
            </a:r>
            <a:r>
              <a:rPr lang="en-US" sz="3000" dirty="0"/>
              <a:t>, S., </a:t>
            </a:r>
            <a:r>
              <a:rPr lang="en-US" sz="3000" dirty="0" err="1"/>
              <a:t>Nagueh</a:t>
            </a:r>
            <a:r>
              <a:rPr lang="en-US" sz="3000" dirty="0"/>
              <a:t>, S., </a:t>
            </a:r>
            <a:r>
              <a:rPr lang="en-US" sz="3000" dirty="0" err="1"/>
              <a:t>Poh</a:t>
            </a:r>
            <a:r>
              <a:rPr lang="en-US" sz="3000" dirty="0"/>
              <a:t>, K. K., </a:t>
            </a:r>
            <a:r>
              <a:rPr lang="en-US" sz="3000" dirty="0" err="1"/>
              <a:t>Sarwal</a:t>
            </a:r>
            <a:r>
              <a:rPr lang="en-US" sz="3000" dirty="0"/>
              <a:t>, A., Strachan, G. M., </a:t>
            </a:r>
            <a:r>
              <a:rPr lang="en-US" sz="3000" dirty="0" err="1"/>
              <a:t>Topilsky</a:t>
            </a:r>
            <a:r>
              <a:rPr lang="en-US" sz="3000" dirty="0"/>
              <a:t>, Y., West, C., &amp; Wiener, D. H. (2023). American Society of Echocardiography COVID-19 Statement Update: Lessons Learned and Preparation for Future Pandemics. Journal of the American Society of Echocardiography : official publication of the American Society of Echocardiography, 36(11), 1127–1139. https://doi.org/10.1016/j.echo.2023.08.020</a:t>
            </a:r>
          </a:p>
          <a:p>
            <a:pPr lvl="0"/>
            <a:r>
              <a:rPr lang="en-US" sz="3000" dirty="0" err="1"/>
              <a:t>Pujolar</a:t>
            </a:r>
            <a:r>
              <a:rPr lang="en-US" sz="3000" dirty="0"/>
              <a:t> G, Oliver-</a:t>
            </a:r>
            <a:r>
              <a:rPr lang="en-US" sz="3000" dirty="0" err="1"/>
              <a:t>Anglès</a:t>
            </a:r>
            <a:r>
              <a:rPr lang="en-US" sz="3000" dirty="0"/>
              <a:t> A, Vargas I, Vázquez ML. Changes in Access to Health Services during the COVID-19 Pandemic: A Scoping Review. </a:t>
            </a:r>
            <a:r>
              <a:rPr lang="en-US" sz="3000" dirty="0" err="1"/>
              <a:t>Int</a:t>
            </a:r>
            <a:r>
              <a:rPr lang="en-US" sz="3000" dirty="0"/>
              <a:t> J Environ Res Public Health. 2022 Feb 3;19(3):1749. </a:t>
            </a:r>
            <a:r>
              <a:rPr lang="en-US" sz="3000" dirty="0" err="1"/>
              <a:t>doi</a:t>
            </a:r>
            <a:r>
              <a:rPr lang="en-US" sz="3000" dirty="0"/>
              <a:t>: 10.3390/ijerph19031749. PMID: 35162772; PMCID: PMC8834942.</a:t>
            </a:r>
          </a:p>
          <a:p>
            <a:pPr lvl="0"/>
            <a:r>
              <a:rPr lang="en-US" sz="3000" dirty="0"/>
              <a:t>Lopez KN, Baker-Smith C, Flores G, </a:t>
            </a:r>
            <a:r>
              <a:rPr lang="en-US" sz="3000" dirty="0" err="1"/>
              <a:t>Gurvitz</a:t>
            </a:r>
            <a:r>
              <a:rPr lang="en-US" sz="3000" dirty="0"/>
              <a:t> M, </a:t>
            </a:r>
            <a:r>
              <a:rPr lang="en-US" sz="3000" dirty="0" err="1"/>
              <a:t>Karamlou</a:t>
            </a:r>
            <a:r>
              <a:rPr lang="en-US" sz="3000" dirty="0"/>
              <a:t> T, Nunez Gallegos F, </a:t>
            </a:r>
            <a:r>
              <a:rPr lang="en-US" sz="3000" dirty="0" err="1"/>
              <a:t>Pasquali</a:t>
            </a:r>
            <a:r>
              <a:rPr lang="en-US" sz="3000" dirty="0"/>
              <a:t> S, Patel A, Peterson JK, </a:t>
            </a:r>
            <a:r>
              <a:rPr lang="en-US" sz="3000" dirty="0" err="1"/>
              <a:t>Salemi</a:t>
            </a:r>
            <a:r>
              <a:rPr lang="en-US" sz="3000" dirty="0"/>
              <a:t> JL, </a:t>
            </a:r>
            <a:r>
              <a:rPr lang="en-US" sz="3000" dirty="0" err="1"/>
              <a:t>Yancy</a:t>
            </a:r>
            <a:r>
              <a:rPr lang="en-US" sz="3000" dirty="0"/>
              <a:t> C, </a:t>
            </a:r>
            <a:r>
              <a:rPr lang="en-US" sz="3000" dirty="0" err="1"/>
              <a:t>Peyvandi</a:t>
            </a:r>
            <a:r>
              <a:rPr lang="en-US" sz="3000" dirty="0"/>
              <a:t> S; American Heart Association Congenital Cardiac Defects Committee of the Council on Lifelong Congenital Heart Disease and Heart Health in the Young; Council on Epidemiology and Prevention; and Council on Lifestyle and </a:t>
            </a:r>
            <a:r>
              <a:rPr lang="en-US" sz="3000" dirty="0" err="1"/>
              <a:t>Cardiometabolic</a:t>
            </a:r>
            <a:r>
              <a:rPr lang="en-US" sz="3000" dirty="0"/>
              <a:t> Health. Addressing Social Determinants of Health and Mitigating Health Disparities Across the Lifespan in Congenital Heart Disease: A Scientific Statement From the American Heart Association. J Am Heart Assoc. 2022 Apr 19;11(8):e025358. </a:t>
            </a:r>
            <a:r>
              <a:rPr lang="en-US" sz="3000" dirty="0" err="1"/>
              <a:t>doi</a:t>
            </a:r>
            <a:r>
              <a:rPr lang="en-US" sz="3000" dirty="0"/>
              <a:t>: 10.1161/JAHA.122.025358. </a:t>
            </a:r>
            <a:r>
              <a:rPr lang="en-US" sz="3000" dirty="0" err="1"/>
              <a:t>Epub</a:t>
            </a:r>
            <a:r>
              <a:rPr lang="en-US" sz="3000" dirty="0"/>
              <a:t> 2022 Apr 7. Erratum in: J Am Heart Assoc. 2022 Apr 19;11(8):e020758. PMID: 35389228; PMCID: PMC9238447.</a:t>
            </a:r>
          </a:p>
          <a:p>
            <a:pPr lvl="0"/>
            <a:r>
              <a:rPr lang="en-US" sz="3000" dirty="0"/>
              <a:t>Centers for Disease Control and Prevention. (2023, March 15). CDC Museum Covid-19 Timeline. Centers for Disease Control and Prevention. https://www.cdc.gov/museum/timeline/covid19.html</a:t>
            </a:r>
          </a:p>
          <a:p>
            <a:pPr lvl="0"/>
            <a:r>
              <a:rPr lang="en-US" sz="3000" dirty="0"/>
              <a:t>Jacobs ML, Jacobs JP, </a:t>
            </a:r>
            <a:r>
              <a:rPr lang="en-US" sz="3000" dirty="0" err="1"/>
              <a:t>Thibault</a:t>
            </a:r>
            <a:r>
              <a:rPr lang="en-US" sz="3000" dirty="0"/>
              <a:t> D, Hill KD, Anderson BR, </a:t>
            </a:r>
            <a:r>
              <a:rPr lang="en-US" sz="3000" dirty="0" err="1"/>
              <a:t>Eghtesady</a:t>
            </a:r>
            <a:r>
              <a:rPr lang="en-US" sz="3000" dirty="0"/>
              <a:t> P, </a:t>
            </a:r>
            <a:r>
              <a:rPr lang="en-US" sz="3000" dirty="0" err="1"/>
              <a:t>Karamlou</a:t>
            </a:r>
            <a:r>
              <a:rPr lang="en-US" sz="3000" dirty="0"/>
              <a:t> T, Kumar SR, Mayer JE, </a:t>
            </a:r>
            <a:r>
              <a:rPr lang="en-US" sz="3000" dirty="0" err="1"/>
              <a:t>Mery</a:t>
            </a:r>
            <a:r>
              <a:rPr lang="en-US" sz="3000" dirty="0"/>
              <a:t> CM, Nathan M, Overman DM, </a:t>
            </a:r>
            <a:r>
              <a:rPr lang="en-US" sz="3000" dirty="0" err="1"/>
              <a:t>Pasquali</a:t>
            </a:r>
            <a:r>
              <a:rPr lang="en-US" sz="3000" dirty="0"/>
              <a:t> SK, St Louis JD, </a:t>
            </a:r>
            <a:r>
              <a:rPr lang="en-US" sz="3000" dirty="0" err="1"/>
              <a:t>Shahian</a:t>
            </a:r>
            <a:r>
              <a:rPr lang="en-US" sz="3000" dirty="0"/>
              <a:t> D, O'Brien SM. Updating an Empirically Based Tool for Analyzing Congenital Heart Surgery Mortality. World J </a:t>
            </a:r>
            <a:r>
              <a:rPr lang="en-US" sz="3000" dirty="0" err="1"/>
              <a:t>Pediatr</a:t>
            </a:r>
            <a:r>
              <a:rPr lang="en-US" sz="3000" dirty="0"/>
              <a:t> </a:t>
            </a:r>
            <a:r>
              <a:rPr lang="en-US" sz="3000" dirty="0" err="1"/>
              <a:t>Congenit</a:t>
            </a:r>
            <a:r>
              <a:rPr lang="en-US" sz="3000" dirty="0"/>
              <a:t> Heart Surg. 2021 Mar;12(2):246-281. </a:t>
            </a:r>
            <a:r>
              <a:rPr lang="en-US" sz="3000" dirty="0" err="1"/>
              <a:t>doi</a:t>
            </a:r>
            <a:r>
              <a:rPr lang="en-US" sz="3000" dirty="0"/>
              <a:t>: 10.1177/2150135121991528. PMID: 33683997. </a:t>
            </a:r>
          </a:p>
          <a:p>
            <a:pPr lvl="0"/>
            <a:r>
              <a:rPr lang="en-US" sz="3000" dirty="0"/>
              <a:t>United States Census Bureau. </a:t>
            </a:r>
            <a:r>
              <a:rPr lang="en-US" sz="3000" dirty="0">
                <a:hlinkClick r:id="rId2"/>
              </a:rPr>
              <a:t>https://www.census.gov/</a:t>
            </a:r>
            <a:endParaRPr lang="en-US" sz="3000" dirty="0"/>
          </a:p>
          <a:p>
            <a:pPr lvl="0"/>
            <a:r>
              <a:rPr lang="en-US" sz="3000" dirty="0"/>
              <a:t>Medicaid.gov. </a:t>
            </a:r>
            <a:r>
              <a:rPr lang="en-US" sz="3000" dirty="0">
                <a:hlinkClick r:id="rId3"/>
              </a:rPr>
              <a:t>https://www.medicaid.gov/medicaid/eligibility/index.html</a:t>
            </a:r>
            <a:endParaRPr lang="en-US" sz="3000" dirty="0"/>
          </a:p>
          <a:p>
            <a:pPr lvl="0"/>
            <a:r>
              <a:rPr lang="en-US" sz="3000" dirty="0"/>
              <a:t>Kaur A, </a:t>
            </a:r>
            <a:r>
              <a:rPr lang="en-US" sz="3000" dirty="0" err="1"/>
              <a:t>Hornberger</a:t>
            </a:r>
            <a:r>
              <a:rPr lang="en-US" sz="3000" dirty="0"/>
              <a:t> LK, </a:t>
            </a:r>
            <a:r>
              <a:rPr lang="en-US" sz="3000" dirty="0" err="1"/>
              <a:t>Fruitman</a:t>
            </a:r>
            <a:r>
              <a:rPr lang="en-US" sz="3000" dirty="0"/>
              <a:t> D et al (2022) Trends in the prenatal detection of major congenital heart disease in Alberta from 2008 to 2018. J </a:t>
            </a:r>
            <a:r>
              <a:rPr lang="en-US" sz="3000" dirty="0" err="1"/>
              <a:t>Obstet</a:t>
            </a:r>
            <a:r>
              <a:rPr lang="en-US" sz="3000" dirty="0"/>
              <a:t> </a:t>
            </a:r>
            <a:r>
              <a:rPr lang="en-US" sz="3000" dirty="0" err="1"/>
              <a:t>Gynaecol</a:t>
            </a:r>
            <a:r>
              <a:rPr lang="en-US" sz="3000" dirty="0"/>
              <a:t> Can 44(8):895–900</a:t>
            </a:r>
          </a:p>
          <a:p>
            <a:pPr lvl="0"/>
            <a:r>
              <a:rPr lang="en-US" sz="3000" b="0" i="0" dirty="0">
                <a:solidFill>
                  <a:srgbClr val="212121"/>
                </a:solidFill>
                <a:effectLst/>
              </a:rPr>
              <a:t>van </a:t>
            </a:r>
            <a:r>
              <a:rPr lang="en-US" sz="3000" b="0" i="0" dirty="0" err="1">
                <a:solidFill>
                  <a:srgbClr val="212121"/>
                </a:solidFill>
                <a:effectLst/>
              </a:rPr>
              <a:t>Nisselrooij</a:t>
            </a:r>
            <a:r>
              <a:rPr lang="en-US" sz="3000" b="0" i="0" dirty="0">
                <a:solidFill>
                  <a:srgbClr val="212121"/>
                </a:solidFill>
                <a:effectLst/>
              </a:rPr>
              <a:t> AEL, </a:t>
            </a:r>
            <a:r>
              <a:rPr lang="en-US" sz="3000" b="0" i="0" dirty="0" err="1">
                <a:solidFill>
                  <a:srgbClr val="212121"/>
                </a:solidFill>
                <a:effectLst/>
              </a:rPr>
              <a:t>Teunissen</a:t>
            </a:r>
            <a:r>
              <a:rPr lang="en-US" sz="3000" b="0" i="0" dirty="0">
                <a:solidFill>
                  <a:srgbClr val="212121"/>
                </a:solidFill>
                <a:effectLst/>
              </a:rPr>
              <a:t> AKK, </a:t>
            </a:r>
            <a:r>
              <a:rPr lang="en-US" sz="3000" b="0" i="0" dirty="0" err="1">
                <a:solidFill>
                  <a:srgbClr val="212121"/>
                </a:solidFill>
                <a:effectLst/>
              </a:rPr>
              <a:t>Clur</a:t>
            </a:r>
            <a:r>
              <a:rPr lang="en-US" sz="3000" b="0" i="0" dirty="0">
                <a:solidFill>
                  <a:srgbClr val="212121"/>
                </a:solidFill>
                <a:effectLst/>
              </a:rPr>
              <a:t> SA, Rozendaal L, </a:t>
            </a:r>
            <a:r>
              <a:rPr lang="en-US" sz="3000" b="0" i="0" dirty="0" err="1">
                <a:solidFill>
                  <a:srgbClr val="212121"/>
                </a:solidFill>
                <a:effectLst/>
              </a:rPr>
              <a:t>Pajkrt</a:t>
            </a:r>
            <a:r>
              <a:rPr lang="en-US" sz="3000" b="0" i="0" dirty="0">
                <a:solidFill>
                  <a:srgbClr val="212121"/>
                </a:solidFill>
                <a:effectLst/>
              </a:rPr>
              <a:t> E, </a:t>
            </a:r>
            <a:r>
              <a:rPr lang="en-US" sz="3000" b="0" i="0" dirty="0" err="1">
                <a:solidFill>
                  <a:srgbClr val="212121"/>
                </a:solidFill>
                <a:effectLst/>
              </a:rPr>
              <a:t>Linskens</a:t>
            </a:r>
            <a:r>
              <a:rPr lang="en-US" sz="3000" b="0" i="0" dirty="0">
                <a:solidFill>
                  <a:srgbClr val="212121"/>
                </a:solidFill>
                <a:effectLst/>
              </a:rPr>
              <a:t> IH, </a:t>
            </a:r>
            <a:r>
              <a:rPr lang="en-US" sz="3000" b="0" i="0" dirty="0" err="1">
                <a:solidFill>
                  <a:srgbClr val="212121"/>
                </a:solidFill>
                <a:effectLst/>
              </a:rPr>
              <a:t>Rammeloo</a:t>
            </a:r>
            <a:r>
              <a:rPr lang="en-US" sz="3000" b="0" i="0" dirty="0">
                <a:solidFill>
                  <a:srgbClr val="212121"/>
                </a:solidFill>
                <a:effectLst/>
              </a:rPr>
              <a:t> L, van Lith JMM, Blom NA, Haak MC. Why are congenital heart defects being missed? Ultrasound </a:t>
            </a:r>
            <a:r>
              <a:rPr lang="en-US" sz="3000" b="0" i="0" dirty="0" err="1">
                <a:solidFill>
                  <a:srgbClr val="212121"/>
                </a:solidFill>
                <a:effectLst/>
              </a:rPr>
              <a:t>Obstet</a:t>
            </a:r>
            <a:r>
              <a:rPr lang="en-US" sz="3000" b="0" i="0" dirty="0">
                <a:solidFill>
                  <a:srgbClr val="212121"/>
                </a:solidFill>
                <a:effectLst/>
              </a:rPr>
              <a:t> Gynecol. 2020 Jun;55(6):747-757. </a:t>
            </a:r>
            <a:r>
              <a:rPr lang="en-US" sz="3000" b="0" i="0" dirty="0" err="1">
                <a:solidFill>
                  <a:srgbClr val="212121"/>
                </a:solidFill>
                <a:effectLst/>
              </a:rPr>
              <a:t>doi</a:t>
            </a:r>
            <a:r>
              <a:rPr lang="en-US" sz="3000" b="0" i="0" dirty="0">
                <a:solidFill>
                  <a:srgbClr val="212121"/>
                </a:solidFill>
                <a:effectLst/>
              </a:rPr>
              <a:t>: 10.1002/uog.20358. PMID: 31131945; PMCID: PMC7317409.</a:t>
            </a:r>
          </a:p>
          <a:p>
            <a:pPr lvl="0"/>
            <a:r>
              <a:rPr lang="en-US" sz="3000" b="0" i="0" dirty="0">
                <a:solidFill>
                  <a:srgbClr val="212121"/>
                </a:solidFill>
                <a:effectLst/>
              </a:rPr>
              <a:t>Evans WN, </a:t>
            </a:r>
            <a:r>
              <a:rPr lang="en-US" sz="3000" b="0" i="0" dirty="0" err="1">
                <a:solidFill>
                  <a:srgbClr val="212121"/>
                </a:solidFill>
                <a:effectLst/>
              </a:rPr>
              <a:t>Acherman</a:t>
            </a:r>
            <a:r>
              <a:rPr lang="en-US" sz="3000" b="0" i="0" dirty="0">
                <a:solidFill>
                  <a:srgbClr val="212121"/>
                </a:solidFill>
                <a:effectLst/>
              </a:rPr>
              <a:t> RJ, </a:t>
            </a:r>
            <a:r>
              <a:rPr lang="en-US" sz="3000" b="0" i="0" dirty="0" err="1">
                <a:solidFill>
                  <a:srgbClr val="212121"/>
                </a:solidFill>
                <a:effectLst/>
              </a:rPr>
              <a:t>Ciccolo</a:t>
            </a:r>
            <a:r>
              <a:rPr lang="en-US" sz="3000" b="0" i="0" dirty="0">
                <a:solidFill>
                  <a:srgbClr val="212121"/>
                </a:solidFill>
                <a:effectLst/>
              </a:rPr>
              <a:t> ML, </a:t>
            </a:r>
            <a:r>
              <a:rPr lang="en-US" sz="3000" b="0" i="0" dirty="0" err="1">
                <a:solidFill>
                  <a:srgbClr val="212121"/>
                </a:solidFill>
                <a:effectLst/>
              </a:rPr>
              <a:t>Lehoux</a:t>
            </a:r>
            <a:r>
              <a:rPr lang="en-US" sz="3000" b="0" i="0" dirty="0">
                <a:solidFill>
                  <a:srgbClr val="212121"/>
                </a:solidFill>
                <a:effectLst/>
              </a:rPr>
              <a:t> J, Rothman A, Galindo A. Detecting Critical Congenital Heart Disease in Nevada. World J </a:t>
            </a:r>
            <a:r>
              <a:rPr lang="en-US" sz="3000" b="0" i="0" dirty="0" err="1">
                <a:solidFill>
                  <a:srgbClr val="212121"/>
                </a:solidFill>
                <a:effectLst/>
              </a:rPr>
              <a:t>Pediatr</a:t>
            </a:r>
            <a:r>
              <a:rPr lang="en-US" sz="3000" b="0" i="0" dirty="0">
                <a:solidFill>
                  <a:srgbClr val="212121"/>
                </a:solidFill>
                <a:effectLst/>
              </a:rPr>
              <a:t> </a:t>
            </a:r>
            <a:r>
              <a:rPr lang="en-US" sz="3000" b="0" i="0" dirty="0" err="1">
                <a:solidFill>
                  <a:srgbClr val="212121"/>
                </a:solidFill>
                <a:effectLst/>
              </a:rPr>
              <a:t>Congenit</a:t>
            </a:r>
            <a:r>
              <a:rPr lang="en-US" sz="3000" b="0" i="0" dirty="0">
                <a:solidFill>
                  <a:srgbClr val="212121"/>
                </a:solidFill>
                <a:effectLst/>
              </a:rPr>
              <a:t> Heart Surg. 2019 Nov;10(6):702-706. </a:t>
            </a:r>
            <a:r>
              <a:rPr lang="en-US" sz="3000" b="0" i="0" dirty="0" err="1">
                <a:solidFill>
                  <a:srgbClr val="212121"/>
                </a:solidFill>
                <a:effectLst/>
              </a:rPr>
              <a:t>doi</a:t>
            </a:r>
            <a:r>
              <a:rPr lang="en-US" sz="3000" b="0" i="0" dirty="0">
                <a:solidFill>
                  <a:srgbClr val="212121"/>
                </a:solidFill>
                <a:effectLst/>
              </a:rPr>
              <a:t>: 10.1177/2150135119873847. PMID: 31701835.</a:t>
            </a:r>
          </a:p>
          <a:p>
            <a:pPr lvl="0"/>
            <a:r>
              <a:rPr lang="en-US" sz="3000" b="0" i="0" dirty="0">
                <a:solidFill>
                  <a:srgbClr val="212121"/>
                </a:solidFill>
                <a:effectLst/>
              </a:rPr>
              <a:t>Evans WN, </a:t>
            </a:r>
            <a:r>
              <a:rPr lang="en-US" sz="3000" b="0" i="0" dirty="0" err="1">
                <a:solidFill>
                  <a:srgbClr val="212121"/>
                </a:solidFill>
                <a:effectLst/>
              </a:rPr>
              <a:t>Acherman</a:t>
            </a:r>
            <a:r>
              <a:rPr lang="en-US" sz="3000" b="0" i="0" dirty="0">
                <a:solidFill>
                  <a:srgbClr val="212121"/>
                </a:solidFill>
                <a:effectLst/>
              </a:rPr>
              <a:t> RJ, Restrepo H. Prenatal diagnosis of significant congenital heart disease and elective termination of pregnancy in Nevada. J Matern Fetal Neonatal Med. 2022 Dec;35(25):8761-8766. </a:t>
            </a:r>
            <a:r>
              <a:rPr lang="en-US" sz="3000" b="0" i="0" dirty="0" err="1">
                <a:solidFill>
                  <a:srgbClr val="212121"/>
                </a:solidFill>
                <a:effectLst/>
              </a:rPr>
              <a:t>doi</a:t>
            </a:r>
            <a:r>
              <a:rPr lang="en-US" sz="3000" b="0" i="0" dirty="0">
                <a:solidFill>
                  <a:srgbClr val="212121"/>
                </a:solidFill>
                <a:effectLst/>
              </a:rPr>
              <a:t>: 10.1080/14767058.2021.2004115. </a:t>
            </a:r>
            <a:r>
              <a:rPr lang="en-US" sz="3000" b="0" i="0" dirty="0" err="1">
                <a:solidFill>
                  <a:srgbClr val="212121"/>
                </a:solidFill>
                <a:effectLst/>
              </a:rPr>
              <a:t>Epub</a:t>
            </a:r>
            <a:r>
              <a:rPr lang="en-US" sz="3000" b="0" i="0" dirty="0">
                <a:solidFill>
                  <a:srgbClr val="212121"/>
                </a:solidFill>
                <a:effectLst/>
              </a:rPr>
              <a:t> 2021 Nov 23. PMID: 34814797.</a:t>
            </a:r>
            <a:endParaRPr lang="en-US" sz="3000" dirty="0"/>
          </a:p>
          <a:p>
            <a:endParaRPr lang="en-US" dirty="0"/>
          </a:p>
        </p:txBody>
      </p:sp>
    </p:spTree>
    <p:extLst>
      <p:ext uri="{BB962C8B-B14F-4D97-AF65-F5344CB8AC3E}">
        <p14:creationId xmlns:p14="http://schemas.microsoft.com/office/powerpoint/2010/main" val="10652165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mn-lt"/>
              </a:rPr>
              <a:t>                      References</a:t>
            </a:r>
          </a:p>
        </p:txBody>
      </p:sp>
      <p:sp>
        <p:nvSpPr>
          <p:cNvPr id="3" name="Content Placeholder 2"/>
          <p:cNvSpPr>
            <a:spLocks noGrp="1"/>
          </p:cNvSpPr>
          <p:nvPr>
            <p:ph idx="4294967295"/>
          </p:nvPr>
        </p:nvSpPr>
        <p:spPr>
          <a:xfrm>
            <a:off x="619125" y="1490663"/>
            <a:ext cx="11572875" cy="5172075"/>
          </a:xfrm>
        </p:spPr>
        <p:txBody>
          <a:bodyPr>
            <a:normAutofit fontScale="32500" lnSpcReduction="20000"/>
          </a:bodyPr>
          <a:lstStyle/>
          <a:p>
            <a:pPr lvl="0"/>
            <a:r>
              <a:rPr lang="en-US" dirty="0"/>
              <a:t>S, Phillips RL, </a:t>
            </a:r>
            <a:r>
              <a:rPr lang="en-US" dirty="0" err="1"/>
              <a:t>Bazemore</a:t>
            </a:r>
            <a:r>
              <a:rPr lang="en-US" dirty="0"/>
              <a:t> AW. Measures of social deprivation that predict health care Social deprivation index (SDI). Robert Graham Center - Policy Studies in Family Medicine &amp; Primary Care. (2018, November 5). Retrieved November 29, 2021, from https://www.graham-center.org/rgc/maps-data-tools/sdi/social-deprivation-index.html.</a:t>
            </a:r>
          </a:p>
          <a:p>
            <a:pPr lvl="0"/>
            <a:r>
              <a:rPr lang="en-US" dirty="0"/>
              <a:t>Butler DC, </a:t>
            </a:r>
            <a:r>
              <a:rPr lang="en-US" dirty="0" err="1"/>
              <a:t>Petterson</a:t>
            </a:r>
            <a:r>
              <a:rPr lang="en-US" dirty="0"/>
              <a:t> access and need within a rational area of primary care service delivery. Health </a:t>
            </a:r>
            <a:r>
              <a:rPr lang="en-US" dirty="0" err="1"/>
              <a:t>Serv</a:t>
            </a:r>
            <a:r>
              <a:rPr lang="en-US" dirty="0"/>
              <a:t> Res. 2013 Apr;48(2 Pt 1):539-59. </a:t>
            </a:r>
            <a:r>
              <a:rPr lang="en-US" dirty="0" err="1"/>
              <a:t>doi</a:t>
            </a:r>
            <a:r>
              <a:rPr lang="en-US" dirty="0"/>
              <a:t>: 10.1111/j.1475-6773.2012.01449.x. </a:t>
            </a:r>
            <a:r>
              <a:rPr lang="en-US" dirty="0" err="1"/>
              <a:t>Epub</a:t>
            </a:r>
            <a:r>
              <a:rPr lang="en-US" dirty="0"/>
              <a:t> 2012 Jul 20. PMID: 22816561; PMCID: PMC3626349.</a:t>
            </a:r>
          </a:p>
          <a:p>
            <a:pPr lvl="0"/>
            <a:r>
              <a:rPr lang="en-US" dirty="0" err="1"/>
              <a:t>Penninx</a:t>
            </a:r>
            <a:r>
              <a:rPr lang="en-US" dirty="0"/>
              <a:t>, B.W.J.H., </a:t>
            </a:r>
            <a:r>
              <a:rPr lang="en-US" dirty="0" err="1"/>
              <a:t>Benros</a:t>
            </a:r>
            <a:r>
              <a:rPr lang="en-US" dirty="0"/>
              <a:t>, M.E., Klein, R.S. et al. How COVID-19 shaped mental health: from infection to pandemic effects. Nat Med 28, 2027–2037 (2022). https://doi.org/10.1038/s41591-022-02028-2</a:t>
            </a:r>
          </a:p>
          <a:p>
            <a:pPr lvl="0"/>
            <a:r>
              <a:rPr lang="en-US" dirty="0" err="1"/>
              <a:t>Protopapas</a:t>
            </a:r>
            <a:r>
              <a:rPr lang="en-US" dirty="0"/>
              <a:t> EM, </a:t>
            </a:r>
            <a:r>
              <a:rPr lang="en-US" dirty="0" err="1"/>
              <a:t>Rito</a:t>
            </a:r>
            <a:r>
              <a:rPr lang="en-US" dirty="0"/>
              <a:t> ML, Vida VL, et al. Early Impact of the COVID-19 Pandemic on Congenital Heart Surgery Programs Across the World: Assessment by a Global Multi-Societal Consortium. World J </a:t>
            </a:r>
            <a:r>
              <a:rPr lang="en-US" dirty="0" err="1"/>
              <a:t>Pediatr</a:t>
            </a:r>
            <a:r>
              <a:rPr lang="en-US" dirty="0"/>
              <a:t> </a:t>
            </a:r>
            <a:r>
              <a:rPr lang="en-US" dirty="0" err="1"/>
              <a:t>Congenit</a:t>
            </a:r>
            <a:r>
              <a:rPr lang="en-US" dirty="0"/>
              <a:t> Heart Surg. 2020;11(6):689-696. doi:10.1177/2150135120949462</a:t>
            </a:r>
          </a:p>
          <a:p>
            <a:pPr lvl="0"/>
            <a:r>
              <a:rPr lang="en-US" dirty="0"/>
              <a:t>CDC/National Center for Health Statistics. www.cdc.gov/nchs/pressroom/nchs_press_releases/2024/20240525.htm</a:t>
            </a:r>
          </a:p>
          <a:p>
            <a:pPr lvl="0"/>
            <a:r>
              <a:rPr lang="en-US" dirty="0"/>
              <a:t>Calvert C et al. Changes in preterm birth and stillbirth during COVID-19 lockdowns in 26 countries. Nat Hum </a:t>
            </a:r>
            <a:r>
              <a:rPr lang="en-US" dirty="0" err="1"/>
              <a:t>Behav</a:t>
            </a:r>
            <a:r>
              <a:rPr lang="en-US" dirty="0"/>
              <a:t>. 2023 Apr;7(4):529-544. </a:t>
            </a:r>
            <a:r>
              <a:rPr lang="en-US" dirty="0" err="1"/>
              <a:t>doi</a:t>
            </a:r>
            <a:r>
              <a:rPr lang="en-US" dirty="0"/>
              <a:t>: 10.1038/s41562-023-01522-y. </a:t>
            </a:r>
            <a:r>
              <a:rPr lang="en-US" dirty="0" err="1"/>
              <a:t>Epub</a:t>
            </a:r>
            <a:r>
              <a:rPr lang="en-US" dirty="0"/>
              <a:t> 2023 Feb 27. PMID: 36849590; PMCID: PMC10129868.</a:t>
            </a:r>
          </a:p>
          <a:p>
            <a:pPr lvl="0"/>
            <a:r>
              <a:rPr lang="en-US" dirty="0"/>
              <a:t>Gregory ECW, Valenzuela CP, </a:t>
            </a:r>
            <a:r>
              <a:rPr lang="en-US" dirty="0" err="1"/>
              <a:t>Hoyert</a:t>
            </a:r>
            <a:r>
              <a:rPr lang="en-US" dirty="0"/>
              <a:t> DL. Fetal Mortality: United States, 2021. Natl Vital Stat Rep. 2023 Jul;72(8):1-21. PMID: 37498278.</a:t>
            </a:r>
          </a:p>
          <a:p>
            <a:pPr lvl="0"/>
            <a:r>
              <a:rPr lang="en-US" dirty="0"/>
              <a:t>Martin JA, Osterman MJK. Changes in Prenatal Care Utilization: United States, 2019-2021. Natl Vital Stat Rep. 2023 May;72(4):1-14. PMID: 37252688.</a:t>
            </a:r>
          </a:p>
          <a:p>
            <a:pPr lvl="0"/>
            <a:r>
              <a:rPr lang="en-US" dirty="0"/>
              <a:t>Sun HY, </a:t>
            </a:r>
            <a:r>
              <a:rPr lang="en-US" dirty="0" err="1"/>
              <a:t>Proudfoot</a:t>
            </a:r>
            <a:r>
              <a:rPr lang="en-US" dirty="0"/>
              <a:t> JA, McCandless RT. Prenatal detection of critical cardiac outflow tract anomalies remains suboptimal despite revised obstetrical imaging guidelines. </a:t>
            </a:r>
            <a:r>
              <a:rPr lang="en-US" dirty="0" err="1"/>
              <a:t>Congenit</a:t>
            </a:r>
            <a:r>
              <a:rPr lang="en-US" dirty="0"/>
              <a:t> Heart Dis. 2018 Sep;13(5):748-756. </a:t>
            </a:r>
            <a:r>
              <a:rPr lang="en-US" dirty="0" err="1"/>
              <a:t>doi</a:t>
            </a:r>
            <a:r>
              <a:rPr lang="en-US" dirty="0"/>
              <a:t>: 10.1111/chd.12648. </a:t>
            </a:r>
            <a:r>
              <a:rPr lang="en-US" dirty="0" err="1"/>
              <a:t>Epub</a:t>
            </a:r>
            <a:r>
              <a:rPr lang="en-US" dirty="0"/>
              <a:t> 2018 Jul 18. PMID: 30022603; PMCID: PMC7953202.</a:t>
            </a:r>
          </a:p>
          <a:p>
            <a:pPr lvl="0"/>
            <a:r>
              <a:rPr lang="en-US" dirty="0"/>
              <a:t>Krishnan A, Jacobs MB, Morris SA, </a:t>
            </a:r>
            <a:r>
              <a:rPr lang="en-US" dirty="0" err="1"/>
              <a:t>Peyvandi</a:t>
            </a:r>
            <a:r>
              <a:rPr lang="en-US" dirty="0"/>
              <a:t> S, Bhat AH, </a:t>
            </a:r>
            <a:r>
              <a:rPr lang="en-US" dirty="0" err="1"/>
              <a:t>Chelliah</a:t>
            </a:r>
            <a:r>
              <a:rPr lang="en-US" dirty="0"/>
              <a:t> A, Chiu JS, Cuneo BF, Freire G, </a:t>
            </a:r>
            <a:r>
              <a:rPr lang="en-US" dirty="0" err="1"/>
              <a:t>Hornberger</a:t>
            </a:r>
            <a:r>
              <a:rPr lang="en-US" dirty="0"/>
              <a:t> LK, </a:t>
            </a:r>
            <a:r>
              <a:rPr lang="en-US" dirty="0" err="1"/>
              <a:t>Howley</a:t>
            </a:r>
            <a:r>
              <a:rPr lang="en-US" dirty="0"/>
              <a:t> L, Husain N, </a:t>
            </a:r>
            <a:r>
              <a:rPr lang="en-US" dirty="0" err="1"/>
              <a:t>Ikemba</a:t>
            </a:r>
            <a:r>
              <a:rPr lang="en-US" dirty="0"/>
              <a:t> C, </a:t>
            </a:r>
            <a:r>
              <a:rPr lang="en-US" dirty="0" err="1"/>
              <a:t>Kavanaugh</a:t>
            </a:r>
            <a:r>
              <a:rPr lang="en-US" dirty="0"/>
              <a:t>-McHugh A, </a:t>
            </a:r>
            <a:r>
              <a:rPr lang="en-US" dirty="0" err="1"/>
              <a:t>Kutty</a:t>
            </a:r>
            <a:r>
              <a:rPr lang="en-US" dirty="0"/>
              <a:t> S, Lee C, Lopez KN, </a:t>
            </a:r>
            <a:r>
              <a:rPr lang="en-US" dirty="0" err="1"/>
              <a:t>McBrien</a:t>
            </a:r>
            <a:r>
              <a:rPr lang="en-US" dirty="0"/>
              <a:t> A, </a:t>
            </a:r>
            <a:r>
              <a:rPr lang="en-US" dirty="0" err="1"/>
              <a:t>Michelfelder</a:t>
            </a:r>
            <a:r>
              <a:rPr lang="en-US" dirty="0"/>
              <a:t> EC, Pinto NM, Schwartz R, Stern KWD, Taylor C, Thakur V, </a:t>
            </a:r>
            <a:r>
              <a:rPr lang="en-US" dirty="0" err="1"/>
              <a:t>Tworetzky</a:t>
            </a:r>
            <a:r>
              <a:rPr lang="en-US" dirty="0"/>
              <a:t> W, </a:t>
            </a:r>
            <a:r>
              <a:rPr lang="en-US" dirty="0" err="1"/>
              <a:t>Wittlieb</a:t>
            </a:r>
            <a:r>
              <a:rPr lang="en-US" dirty="0"/>
              <a:t>-Weber C, </a:t>
            </a:r>
            <a:r>
              <a:rPr lang="en-US" dirty="0" err="1"/>
              <a:t>Woldu</a:t>
            </a:r>
            <a:r>
              <a:rPr lang="en-US" dirty="0"/>
              <a:t> K, </a:t>
            </a:r>
            <a:r>
              <a:rPr lang="en-US" dirty="0" err="1"/>
              <a:t>Donofrio</a:t>
            </a:r>
            <a:r>
              <a:rPr lang="en-US" dirty="0"/>
              <a:t> MT; Fetal Heart Society. Impact of Socioeconomic Status, Race and Ethnicity, and Geography on Prenatal Detection of </a:t>
            </a:r>
            <a:r>
              <a:rPr lang="en-US" dirty="0" err="1"/>
              <a:t>Hypoplastic</a:t>
            </a:r>
            <a:r>
              <a:rPr lang="en-US" dirty="0"/>
              <a:t> Left Heart Syndrome and Transposition of the Great Arteries. Circulation. 2021 May 25;143(21):2049-2060. </a:t>
            </a:r>
            <a:r>
              <a:rPr lang="en-US" dirty="0" err="1"/>
              <a:t>doi</a:t>
            </a:r>
            <a:r>
              <a:rPr lang="en-US" dirty="0"/>
              <a:t>: 10.1161/CIRCULATIONAHA.120.053062. </a:t>
            </a:r>
            <a:r>
              <a:rPr lang="en-US" dirty="0" err="1"/>
              <a:t>Epub</a:t>
            </a:r>
            <a:r>
              <a:rPr lang="en-US" dirty="0"/>
              <a:t> 2021 May 17. PMID: 33993718; PMCID: PMC8162295.</a:t>
            </a:r>
          </a:p>
          <a:p>
            <a:pPr lvl="0"/>
            <a:r>
              <a:rPr lang="en-US" dirty="0"/>
              <a:t>Hill GD, Block JR, </a:t>
            </a:r>
            <a:r>
              <a:rPr lang="en-US" dirty="0" err="1"/>
              <a:t>Tanem</a:t>
            </a:r>
            <a:r>
              <a:rPr lang="en-US" dirty="0"/>
              <a:t> JB, </a:t>
            </a:r>
            <a:r>
              <a:rPr lang="en-US" dirty="0" err="1"/>
              <a:t>Frommelt</a:t>
            </a:r>
            <a:r>
              <a:rPr lang="en-US" dirty="0"/>
              <a:t> MA. Disparities in the prenatal detection of critical congenital heart disease. </a:t>
            </a:r>
            <a:r>
              <a:rPr lang="en-US" dirty="0" err="1"/>
              <a:t>Prenat</a:t>
            </a:r>
            <a:r>
              <a:rPr lang="en-US" dirty="0"/>
              <a:t> </a:t>
            </a:r>
            <a:r>
              <a:rPr lang="en-US" dirty="0" err="1"/>
              <a:t>Diagn</a:t>
            </a:r>
            <a:r>
              <a:rPr lang="en-US" dirty="0"/>
              <a:t>. 2015 Sep;35(9):859-63. </a:t>
            </a:r>
            <a:r>
              <a:rPr lang="en-US" dirty="0" err="1"/>
              <a:t>doi</a:t>
            </a:r>
            <a:r>
              <a:rPr lang="en-US" dirty="0"/>
              <a:t>: 10.1002/pd.4622. </a:t>
            </a:r>
            <a:r>
              <a:rPr lang="en-US" dirty="0" err="1"/>
              <a:t>Epub</a:t>
            </a:r>
            <a:r>
              <a:rPr lang="en-US" dirty="0"/>
              <a:t> 2015 Jun 15. PMID: 25989740; PMCID: PMC4558244.</a:t>
            </a:r>
          </a:p>
          <a:p>
            <a:pPr lvl="0"/>
            <a:r>
              <a:rPr lang="en-US" dirty="0" err="1"/>
              <a:t>Arpine</a:t>
            </a:r>
            <a:r>
              <a:rPr lang="en-US" dirty="0"/>
              <a:t> </a:t>
            </a:r>
            <a:r>
              <a:rPr lang="en-US" dirty="0" err="1"/>
              <a:t>Davtyan</a:t>
            </a:r>
            <a:r>
              <a:rPr lang="en-US" dirty="0"/>
              <a:t>, Heidi </a:t>
            </a:r>
            <a:r>
              <a:rPr lang="en-US" dirty="0" err="1"/>
              <a:t>Ostler</a:t>
            </a:r>
            <a:r>
              <a:rPr lang="en-US" dirty="0"/>
              <a:t>, Ian Fraser Golding et al. Prenatal Diagnosis Rate of Critical Congenital Heart Disease Remains Inadequate with Significant Racial/Ethnic and Socioeconomic Disparities and Technical Barriers, 26 April 2023, PREPRINT (Version 1) available at Research Square [https://doi.org/10.21203/rs.3.rs-2843670/v1]</a:t>
            </a:r>
          </a:p>
          <a:p>
            <a:pPr lvl="0"/>
            <a:r>
              <a:rPr lang="en-US" dirty="0" err="1"/>
              <a:t>Peiris</a:t>
            </a:r>
            <a:r>
              <a:rPr lang="en-US" dirty="0"/>
              <a:t> V, Singh TP, </a:t>
            </a:r>
            <a:r>
              <a:rPr lang="en-US" dirty="0" err="1"/>
              <a:t>Tworetzky</a:t>
            </a:r>
            <a:r>
              <a:rPr lang="en-US" dirty="0"/>
              <a:t> W, Chong EC, </a:t>
            </a:r>
            <a:r>
              <a:rPr lang="en-US" dirty="0" err="1"/>
              <a:t>Gauvreau</a:t>
            </a:r>
            <a:r>
              <a:rPr lang="en-US" dirty="0"/>
              <a:t> K, Brown DW. Association of socioeconomic position and medical insurance with fetal diagnosis of critical congenital heart disease. </a:t>
            </a:r>
            <a:r>
              <a:rPr lang="en-US" dirty="0" err="1"/>
              <a:t>Circ</a:t>
            </a:r>
            <a:r>
              <a:rPr lang="en-US" dirty="0"/>
              <a:t> </a:t>
            </a:r>
            <a:r>
              <a:rPr lang="en-US" dirty="0" err="1"/>
              <a:t>Cardiovasc</a:t>
            </a:r>
            <a:r>
              <a:rPr lang="en-US" dirty="0"/>
              <a:t> </a:t>
            </a:r>
            <a:r>
              <a:rPr lang="en-US" dirty="0" err="1"/>
              <a:t>Qual</a:t>
            </a:r>
            <a:r>
              <a:rPr lang="en-US" dirty="0"/>
              <a:t> Outcomes. 2009 Jul;2(4):354-60. </a:t>
            </a:r>
            <a:r>
              <a:rPr lang="en-US" dirty="0" err="1"/>
              <a:t>doi</a:t>
            </a:r>
            <a:r>
              <a:rPr lang="en-US" dirty="0"/>
              <a:t>: 10.1161/CIRCOUTCOMES.108.802868. </a:t>
            </a:r>
            <a:r>
              <a:rPr lang="en-US" dirty="0" err="1"/>
              <a:t>Epub</a:t>
            </a:r>
            <a:r>
              <a:rPr lang="en-US" dirty="0"/>
              <a:t> 2009 Jun 9. PMID: 20031861. </a:t>
            </a:r>
          </a:p>
          <a:p>
            <a:pPr lvl="0"/>
            <a:r>
              <a:rPr lang="en-US" dirty="0"/>
              <a:t>Hawkins RB, Charles EJ, </a:t>
            </a:r>
            <a:r>
              <a:rPr lang="en-US" dirty="0" err="1"/>
              <a:t>Mehaffey</a:t>
            </a:r>
            <a:r>
              <a:rPr lang="en-US" dirty="0"/>
              <a:t> JH. Socio-economic status and COVID-19-related cases and fatalities. Public Health. 2020 Dec;189:129-134. </a:t>
            </a:r>
            <a:r>
              <a:rPr lang="en-US" dirty="0" err="1"/>
              <a:t>doi</a:t>
            </a:r>
            <a:r>
              <a:rPr lang="en-US" dirty="0"/>
              <a:t>: 10.1016/j.puhe.2020.09.016. </a:t>
            </a:r>
            <a:r>
              <a:rPr lang="en-US" dirty="0" err="1"/>
              <a:t>Epub</a:t>
            </a:r>
            <a:r>
              <a:rPr lang="en-US" dirty="0"/>
              <a:t> 2020 Oct 17. PMID: 33227595; PMCID: PMC7568122.</a:t>
            </a:r>
          </a:p>
          <a:p>
            <a:pPr lvl="0"/>
            <a:r>
              <a:rPr lang="en-US" dirty="0"/>
              <a:t>Kaur A, </a:t>
            </a:r>
            <a:r>
              <a:rPr lang="en-US" dirty="0" err="1"/>
              <a:t>Hornberger</a:t>
            </a:r>
            <a:r>
              <a:rPr lang="en-US" dirty="0"/>
              <a:t> LK, </a:t>
            </a:r>
            <a:r>
              <a:rPr lang="en-US" dirty="0" err="1"/>
              <a:t>Fruitman</a:t>
            </a:r>
            <a:r>
              <a:rPr lang="en-US" dirty="0"/>
              <a:t> D, </a:t>
            </a:r>
            <a:r>
              <a:rPr lang="en-US" dirty="0" err="1"/>
              <a:t>Ngwezi</a:t>
            </a:r>
            <a:r>
              <a:rPr lang="en-US" dirty="0"/>
              <a:t> D, Eckersley LG. Impact of rural residence and low socioeconomic status on rate and timing of prenatal detection of major congenital heart disease in a jurisdiction of universal health coverage. Ultrasound </a:t>
            </a:r>
            <a:r>
              <a:rPr lang="en-US" dirty="0" err="1"/>
              <a:t>Obstet</a:t>
            </a:r>
            <a:r>
              <a:rPr lang="en-US" dirty="0"/>
              <a:t> Gynecol. 2022 Sep;60(3):359-366. </a:t>
            </a:r>
            <a:r>
              <a:rPr lang="en-US" dirty="0" err="1"/>
              <a:t>doi</a:t>
            </a:r>
            <a:r>
              <a:rPr lang="en-US" dirty="0"/>
              <a:t>: 10.1002/uog.26030. PMID: 35839119.</a:t>
            </a:r>
          </a:p>
          <a:p>
            <a:pPr lvl="0"/>
            <a:r>
              <a:rPr lang="en-US" dirty="0"/>
              <a:t>AIUM American Institute of Ultrasound in Medicine. AIUM practice guideline for the performance of obstetric ultrasound examinations. J Ultrasound Med. 2013 Jun;32(6):1083-101. </a:t>
            </a:r>
            <a:r>
              <a:rPr lang="en-US" dirty="0" err="1"/>
              <a:t>doi</a:t>
            </a:r>
            <a:r>
              <a:rPr lang="en-US" dirty="0"/>
              <a:t>: 10.7863/ultra.32.6.1083. PMID: 23716532.</a:t>
            </a:r>
          </a:p>
          <a:p>
            <a:pPr lvl="0"/>
            <a:r>
              <a:rPr lang="en-US" dirty="0"/>
              <a:t>Martin, G. R., Anderson, J. B., &amp; Vincent, R. N. (2019). IMPACT Registry and National Pediatric Cardiology Quality Improvement Collaborative: Contributions to Quality in Congenital Heart Disease. World journal for pediatric &amp; congenital heart surgery, 10(1), 72–80. </a:t>
            </a:r>
            <a:r>
              <a:rPr lang="en-US" u="sng" dirty="0">
                <a:hlinkClick r:id="rId2"/>
              </a:rPr>
              <a:t>https://doi.org/10.1177/2150135118815059</a:t>
            </a:r>
            <a:r>
              <a:rPr lang="en-US" dirty="0"/>
              <a:t>. </a:t>
            </a:r>
          </a:p>
          <a:p>
            <a:pPr lvl="0"/>
            <a:r>
              <a:rPr lang="en-US" dirty="0" err="1"/>
              <a:t>Galoyan</a:t>
            </a:r>
            <a:r>
              <a:rPr lang="en-US" dirty="0"/>
              <a:t> T, </a:t>
            </a:r>
            <a:r>
              <a:rPr lang="en-US" dirty="0" err="1"/>
              <a:t>Kysh</a:t>
            </a:r>
            <a:r>
              <a:rPr lang="en-US" dirty="0"/>
              <a:t> L, </a:t>
            </a:r>
            <a:r>
              <a:rPr lang="en-US" dirty="0" err="1"/>
              <a:t>Lulejian</a:t>
            </a:r>
            <a:r>
              <a:rPr lang="en-US" dirty="0"/>
              <a:t> A, et al. Lessons learned from organizing and evaluating international virtual training for healthcare professionals. </a:t>
            </a:r>
            <a:r>
              <a:rPr lang="en-US" dirty="0" err="1"/>
              <a:t>Int</a:t>
            </a:r>
            <a:r>
              <a:rPr lang="en-US" dirty="0"/>
              <a:t> J Med Educ. 2022;13:88-89. Published 2022 Mar 31. doi:10.5116/ijme.6238.459f.</a:t>
            </a:r>
          </a:p>
          <a:p>
            <a:r>
              <a:rPr lang="en-US" b="0" i="0" dirty="0">
                <a:solidFill>
                  <a:srgbClr val="212121"/>
                </a:solidFill>
                <a:effectLst/>
                <a:latin typeface="BlinkMacSystemFont"/>
              </a:rPr>
              <a:t>Evans WN, </a:t>
            </a:r>
            <a:r>
              <a:rPr lang="en-US" b="0" i="0" dirty="0" err="1">
                <a:solidFill>
                  <a:srgbClr val="212121"/>
                </a:solidFill>
                <a:effectLst/>
                <a:latin typeface="BlinkMacSystemFont"/>
              </a:rPr>
              <a:t>Acherman</a:t>
            </a:r>
            <a:r>
              <a:rPr lang="en-US" b="0" i="0" dirty="0">
                <a:solidFill>
                  <a:srgbClr val="212121"/>
                </a:solidFill>
                <a:effectLst/>
                <a:latin typeface="BlinkMacSystemFont"/>
              </a:rPr>
              <a:t> RJ, Restrepo H. Prenatal diagnosis of significant congenital heart disease and elective termination of pregnancy in Nevada. J Matern Fetal Neonatal Med. 2022 Dec;35(25):8761-8766. </a:t>
            </a:r>
            <a:r>
              <a:rPr lang="en-US" b="0" i="0" dirty="0" err="1">
                <a:solidFill>
                  <a:srgbClr val="212121"/>
                </a:solidFill>
                <a:effectLst/>
                <a:latin typeface="BlinkMacSystemFont"/>
              </a:rPr>
              <a:t>doi</a:t>
            </a:r>
            <a:r>
              <a:rPr lang="en-US" b="0" i="0" dirty="0">
                <a:solidFill>
                  <a:srgbClr val="212121"/>
                </a:solidFill>
                <a:effectLst/>
                <a:latin typeface="BlinkMacSystemFont"/>
              </a:rPr>
              <a:t>: 10.1080/14767058.2021.2004115. </a:t>
            </a:r>
            <a:r>
              <a:rPr lang="en-US" b="0" i="0" dirty="0" err="1">
                <a:solidFill>
                  <a:srgbClr val="212121"/>
                </a:solidFill>
                <a:effectLst/>
                <a:latin typeface="BlinkMacSystemFont"/>
              </a:rPr>
              <a:t>Epub</a:t>
            </a:r>
            <a:r>
              <a:rPr lang="en-US" b="0" i="0" dirty="0">
                <a:solidFill>
                  <a:srgbClr val="212121"/>
                </a:solidFill>
                <a:effectLst/>
                <a:latin typeface="BlinkMacSystemFont"/>
              </a:rPr>
              <a:t> 2021 Nov 23. PMID: 34814797.</a:t>
            </a:r>
            <a:endParaRPr lang="en-US" dirty="0"/>
          </a:p>
        </p:txBody>
      </p:sp>
    </p:spTree>
    <p:extLst>
      <p:ext uri="{BB962C8B-B14F-4D97-AF65-F5344CB8AC3E}">
        <p14:creationId xmlns:p14="http://schemas.microsoft.com/office/powerpoint/2010/main" val="6965528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359025"/>
            <a:ext cx="10383838" cy="1611313"/>
          </a:xfrm>
        </p:spPr>
        <p:txBody>
          <a:bodyPr/>
          <a:lstStyle/>
          <a:p>
            <a:r>
              <a:rPr lang="en-US" dirty="0"/>
              <a:t>                 </a:t>
            </a:r>
            <a:r>
              <a:rPr lang="en-US" b="1" dirty="0">
                <a:latin typeface="+mn-lt"/>
              </a:rPr>
              <a:t>		</a:t>
            </a:r>
            <a:r>
              <a:rPr lang="en-US" sz="8000" b="1" dirty="0">
                <a:latin typeface="+mn-lt"/>
              </a:rPr>
              <a:t>Thank you</a:t>
            </a:r>
          </a:p>
        </p:txBody>
      </p:sp>
    </p:spTree>
    <p:extLst>
      <p:ext uri="{BB962C8B-B14F-4D97-AF65-F5344CB8AC3E}">
        <p14:creationId xmlns:p14="http://schemas.microsoft.com/office/powerpoint/2010/main" val="32765704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A8BFD-D079-824E-B5F1-4F1EC83E5DB7}"/>
              </a:ext>
            </a:extLst>
          </p:cNvPr>
          <p:cNvSpPr>
            <a:spLocks noGrp="1"/>
          </p:cNvSpPr>
          <p:nvPr>
            <p:ph type="title"/>
          </p:nvPr>
        </p:nvSpPr>
        <p:spPr>
          <a:xfrm>
            <a:off x="1911196" y="365126"/>
            <a:ext cx="8940799" cy="987813"/>
          </a:xfrm>
        </p:spPr>
        <p:txBody>
          <a:bodyPr>
            <a:normAutofit/>
          </a:bodyPr>
          <a:lstStyle/>
          <a:p>
            <a:pPr algn="ctr"/>
            <a:r>
              <a:rPr lang="en-US" b="1" dirty="0">
                <a:latin typeface="+mn-lt"/>
              </a:rPr>
              <a:t>Benefits to the Neonate</a:t>
            </a:r>
          </a:p>
        </p:txBody>
      </p:sp>
      <p:sp>
        <p:nvSpPr>
          <p:cNvPr id="3" name="Content Placeholder 2">
            <a:extLst>
              <a:ext uri="{FF2B5EF4-FFF2-40B4-BE49-F238E27FC236}">
                <a16:creationId xmlns:a16="http://schemas.microsoft.com/office/drawing/2014/main" id="{7C9038B0-F107-D54C-9E5C-010A9FECA41E}"/>
              </a:ext>
            </a:extLst>
          </p:cNvPr>
          <p:cNvSpPr>
            <a:spLocks noGrp="1"/>
          </p:cNvSpPr>
          <p:nvPr>
            <p:ph idx="1"/>
          </p:nvPr>
        </p:nvSpPr>
        <p:spPr>
          <a:xfrm>
            <a:off x="909084" y="951320"/>
            <a:ext cx="10515600" cy="5119116"/>
          </a:xfrm>
        </p:spPr>
        <p:txBody>
          <a:bodyPr>
            <a:noAutofit/>
          </a:bodyPr>
          <a:lstStyle/>
          <a:p>
            <a:pPr marL="274320" lvl="1" indent="0">
              <a:buNone/>
            </a:pPr>
            <a:endParaRPr lang="en-US" sz="2800" dirty="0"/>
          </a:p>
          <a:p>
            <a:pPr lvl="1"/>
            <a:r>
              <a:rPr lang="en-US" sz="2800" dirty="0"/>
              <a:t>Helps with delivery planning. Decreased need for pre op mechanical ventilation, antibiotics, cardiac catheterization and emergent surgeries</a:t>
            </a:r>
          </a:p>
          <a:p>
            <a:pPr marL="457200" lvl="1" indent="0">
              <a:buNone/>
            </a:pPr>
            <a:endParaRPr lang="en-US" sz="2800" dirty="0"/>
          </a:p>
          <a:p>
            <a:pPr lvl="1"/>
            <a:r>
              <a:rPr lang="en-US" sz="2800" dirty="0"/>
              <a:t>Decreases delay in diagnosis</a:t>
            </a:r>
          </a:p>
          <a:p>
            <a:pPr marL="274320" lvl="1" indent="0">
              <a:buNone/>
            </a:pPr>
            <a:endParaRPr lang="en-US" sz="2800" dirty="0"/>
          </a:p>
          <a:p>
            <a:pPr lvl="1"/>
            <a:r>
              <a:rPr lang="en-US" sz="2800" dirty="0"/>
              <a:t>Detection of other non cardiac anomalies</a:t>
            </a:r>
          </a:p>
          <a:p>
            <a:pPr lvl="1"/>
            <a:endParaRPr lang="en-US" sz="2800" dirty="0"/>
          </a:p>
          <a:p>
            <a:pPr lvl="1"/>
            <a:r>
              <a:rPr lang="en-US" sz="2800" dirty="0"/>
              <a:t>Significant impact on perinatal and postnatal outcomes</a:t>
            </a:r>
          </a:p>
          <a:p>
            <a:pPr lvl="1"/>
            <a:endParaRPr lang="en-US" sz="2800" dirty="0"/>
          </a:p>
          <a:p>
            <a:pPr lvl="1"/>
            <a:r>
              <a:rPr lang="en-US" sz="2800" dirty="0"/>
              <a:t>Decreases neonatal mortality</a:t>
            </a:r>
          </a:p>
          <a:p>
            <a:pPr lvl="1"/>
            <a:endParaRPr lang="en-US" sz="2800" dirty="0"/>
          </a:p>
          <a:p>
            <a:pPr lvl="1"/>
            <a:endParaRPr lang="en-US" sz="2800" dirty="0"/>
          </a:p>
        </p:txBody>
      </p:sp>
      <p:pic>
        <p:nvPicPr>
          <p:cNvPr id="5" name="Graphic 4" descr="Lungs outline">
            <a:extLst>
              <a:ext uri="{FF2B5EF4-FFF2-40B4-BE49-F238E27FC236}">
                <a16:creationId xmlns:a16="http://schemas.microsoft.com/office/drawing/2014/main" id="{FB658970-1490-CB53-C218-2F0C97B4FBB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1000" y="2093258"/>
            <a:ext cx="914400" cy="914400"/>
          </a:xfrm>
          <a:prstGeom prst="rect">
            <a:avLst/>
          </a:prstGeom>
        </p:spPr>
      </p:pic>
      <p:pic>
        <p:nvPicPr>
          <p:cNvPr id="7" name="Graphic 6" descr="Bar graph with downward trend with solid fill">
            <a:extLst>
              <a:ext uri="{FF2B5EF4-FFF2-40B4-BE49-F238E27FC236}">
                <a16:creationId xmlns:a16="http://schemas.microsoft.com/office/drawing/2014/main" id="{675B08B2-42C0-9661-3961-F3FB72408BD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81000" y="3220710"/>
            <a:ext cx="914400" cy="914400"/>
          </a:xfrm>
          <a:prstGeom prst="rect">
            <a:avLst/>
          </a:prstGeom>
        </p:spPr>
      </p:pic>
      <p:pic>
        <p:nvPicPr>
          <p:cNvPr id="9" name="Graphic 8" descr="Stopwatch with solid fill">
            <a:extLst>
              <a:ext uri="{FF2B5EF4-FFF2-40B4-BE49-F238E27FC236}">
                <a16:creationId xmlns:a16="http://schemas.microsoft.com/office/drawing/2014/main" id="{803452B3-E603-B325-9D68-1ACC731C137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79724" y="4241636"/>
            <a:ext cx="914400" cy="914400"/>
          </a:xfrm>
          <a:prstGeom prst="rect">
            <a:avLst/>
          </a:prstGeom>
        </p:spPr>
      </p:pic>
      <p:pic>
        <p:nvPicPr>
          <p:cNvPr id="11" name="Graphic 10" descr="Kidneys outline">
            <a:extLst>
              <a:ext uri="{FF2B5EF4-FFF2-40B4-BE49-F238E27FC236}">
                <a16:creationId xmlns:a16="http://schemas.microsoft.com/office/drawing/2014/main" id="{631B47CB-65E2-54D3-8A97-0DD206C2BC8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79724" y="5156036"/>
            <a:ext cx="914400" cy="914400"/>
          </a:xfrm>
          <a:prstGeom prst="rect">
            <a:avLst/>
          </a:prstGeom>
        </p:spPr>
      </p:pic>
    </p:spTree>
    <p:extLst>
      <p:ext uri="{BB962C8B-B14F-4D97-AF65-F5344CB8AC3E}">
        <p14:creationId xmlns:p14="http://schemas.microsoft.com/office/powerpoint/2010/main" val="3738212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F7287D6-72E3-AA4E-8946-E7282D23CD82}"/>
              </a:ext>
            </a:extLst>
          </p:cNvPr>
          <p:cNvSpPr>
            <a:spLocks noGrp="1"/>
          </p:cNvSpPr>
          <p:nvPr>
            <p:ph idx="1"/>
          </p:nvPr>
        </p:nvSpPr>
        <p:spPr>
          <a:xfrm>
            <a:off x="1196791" y="1995960"/>
            <a:ext cx="10515600" cy="4351338"/>
          </a:xfrm>
        </p:spPr>
        <p:txBody>
          <a:bodyPr>
            <a:noAutofit/>
          </a:bodyPr>
          <a:lstStyle/>
          <a:p>
            <a:r>
              <a:rPr lang="en-US" sz="2800" dirty="0"/>
              <a:t>Allows family time to learn, plan and prepare</a:t>
            </a:r>
          </a:p>
          <a:p>
            <a:endParaRPr lang="en-US" sz="2800" dirty="0"/>
          </a:p>
          <a:p>
            <a:r>
              <a:rPr lang="en-US" sz="2800" dirty="0"/>
              <a:t>Opportunity for education and counseling, comprehensive diagnostic evaluation, decision-making, possible fetal therapy, multidisciplinary coordination of care, and specialized delivery planning</a:t>
            </a:r>
          </a:p>
          <a:p>
            <a:pPr marL="0" indent="0">
              <a:buNone/>
            </a:pPr>
            <a:endParaRPr lang="en-US" sz="2800" dirty="0"/>
          </a:p>
          <a:p>
            <a:r>
              <a:rPr lang="en-US" sz="2800" dirty="0"/>
              <a:t>Fewer surprises in the delivery room</a:t>
            </a:r>
          </a:p>
        </p:txBody>
      </p:sp>
      <p:pic>
        <p:nvPicPr>
          <p:cNvPr id="5" name="Graphic 4" descr="Checklist with solid fill">
            <a:extLst>
              <a:ext uri="{FF2B5EF4-FFF2-40B4-BE49-F238E27FC236}">
                <a16:creationId xmlns:a16="http://schemas.microsoft.com/office/drawing/2014/main" id="{8A8BF29A-6688-EBB6-8666-3190E13A1DA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8591" y="3033678"/>
            <a:ext cx="914400" cy="914400"/>
          </a:xfrm>
          <a:prstGeom prst="rect">
            <a:avLst/>
          </a:prstGeom>
        </p:spPr>
      </p:pic>
      <p:pic>
        <p:nvPicPr>
          <p:cNvPr id="7" name="Graphic 6" descr="Clock with solid fill">
            <a:extLst>
              <a:ext uri="{FF2B5EF4-FFF2-40B4-BE49-F238E27FC236}">
                <a16:creationId xmlns:a16="http://schemas.microsoft.com/office/drawing/2014/main" id="{04221DB9-B1CA-0C81-CD1A-CC96CF726F4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14620" y="1740380"/>
            <a:ext cx="914400" cy="914400"/>
          </a:xfrm>
          <a:prstGeom prst="rect">
            <a:avLst/>
          </a:prstGeom>
        </p:spPr>
      </p:pic>
      <p:pic>
        <p:nvPicPr>
          <p:cNvPr id="9" name="Graphic 8" descr="Stork Baby with solid fill">
            <a:extLst>
              <a:ext uri="{FF2B5EF4-FFF2-40B4-BE49-F238E27FC236}">
                <a16:creationId xmlns:a16="http://schemas.microsoft.com/office/drawing/2014/main" id="{A05AA43E-5FFA-7D7E-3AD4-4F1E4127E00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58591" y="4619210"/>
            <a:ext cx="914400" cy="914400"/>
          </a:xfrm>
          <a:prstGeom prst="rect">
            <a:avLst/>
          </a:prstGeom>
        </p:spPr>
      </p:pic>
      <p:sp>
        <p:nvSpPr>
          <p:cNvPr id="12" name="Title 1">
            <a:extLst>
              <a:ext uri="{FF2B5EF4-FFF2-40B4-BE49-F238E27FC236}">
                <a16:creationId xmlns:a16="http://schemas.microsoft.com/office/drawing/2014/main" id="{613884EC-9328-1B0C-6EA7-076CF932FB20}"/>
              </a:ext>
            </a:extLst>
          </p:cNvPr>
          <p:cNvSpPr txBox="1">
            <a:spLocks/>
          </p:cNvSpPr>
          <p:nvPr/>
        </p:nvSpPr>
        <p:spPr>
          <a:xfrm>
            <a:off x="1911196" y="365126"/>
            <a:ext cx="8940799" cy="987813"/>
          </a:xfrm>
          <a:prstGeom prst="rect">
            <a:avLst/>
          </a:prstGeom>
        </p:spPr>
        <p:txBody>
          <a:bodyPr vert="horz" lIns="91440" tIns="45720" rIns="91440" bIns="45720" rtlCol="0" anchor="ctr">
            <a:normAutofit/>
          </a:bodyPr>
          <a:lstStyle>
            <a:lvl1pPr algn="l" defTabSz="914418"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latin typeface="+mn-lt"/>
              </a:rPr>
              <a:t>Benefits to the Family</a:t>
            </a:r>
          </a:p>
        </p:txBody>
      </p:sp>
    </p:spTree>
    <p:extLst>
      <p:ext uri="{BB962C8B-B14F-4D97-AF65-F5344CB8AC3E}">
        <p14:creationId xmlns:p14="http://schemas.microsoft.com/office/powerpoint/2010/main" val="27319967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B3000C87-9862-C927-CEBE-92C9AB49E448}"/>
              </a:ext>
            </a:extLst>
          </p:cNvPr>
          <p:cNvSpPr>
            <a:spLocks noGrp="1"/>
          </p:cNvSpPr>
          <p:nvPr>
            <p:ph type="title"/>
          </p:nvPr>
        </p:nvSpPr>
        <p:spPr>
          <a:xfrm>
            <a:off x="1911196" y="365126"/>
            <a:ext cx="8940799" cy="987813"/>
          </a:xfrm>
        </p:spPr>
        <p:txBody>
          <a:bodyPr>
            <a:normAutofit/>
          </a:bodyPr>
          <a:lstStyle/>
          <a:p>
            <a:pPr algn="ctr"/>
            <a:r>
              <a:rPr lang="en-US" b="1" dirty="0">
                <a:latin typeface="+mn-lt"/>
              </a:rPr>
              <a:t>Benefits to the Medical Team</a:t>
            </a:r>
          </a:p>
        </p:txBody>
      </p:sp>
      <p:sp>
        <p:nvSpPr>
          <p:cNvPr id="3" name="Content Placeholder 2">
            <a:extLst>
              <a:ext uri="{FF2B5EF4-FFF2-40B4-BE49-F238E27FC236}">
                <a16:creationId xmlns:a16="http://schemas.microsoft.com/office/drawing/2014/main" id="{2ED972B2-BE2E-EB48-8F9E-C908873D922E}"/>
              </a:ext>
            </a:extLst>
          </p:cNvPr>
          <p:cNvSpPr>
            <a:spLocks noGrp="1"/>
          </p:cNvSpPr>
          <p:nvPr>
            <p:ph idx="1"/>
          </p:nvPr>
        </p:nvSpPr>
        <p:spPr>
          <a:xfrm>
            <a:off x="1411942" y="1879415"/>
            <a:ext cx="10515600" cy="4351338"/>
          </a:xfrm>
        </p:spPr>
        <p:txBody>
          <a:bodyPr>
            <a:noAutofit/>
          </a:bodyPr>
          <a:lstStyle/>
          <a:p>
            <a:r>
              <a:rPr lang="en-US" sz="2800" dirty="0"/>
              <a:t>Plan for delivery and postnatal care</a:t>
            </a:r>
          </a:p>
          <a:p>
            <a:pPr marL="0" indent="0">
              <a:buNone/>
            </a:pPr>
            <a:endParaRPr lang="en-US" sz="2800" dirty="0"/>
          </a:p>
          <a:p>
            <a:r>
              <a:rPr lang="en-US" sz="2800" dirty="0"/>
              <a:t>Gather the best team and be prepared</a:t>
            </a:r>
          </a:p>
          <a:p>
            <a:pPr marL="0" indent="0">
              <a:buNone/>
            </a:pPr>
            <a:endParaRPr lang="en-US" sz="2800" dirty="0"/>
          </a:p>
          <a:p>
            <a:r>
              <a:rPr lang="en-US" sz="2800" dirty="0"/>
              <a:t>Determine the right place for delivery</a:t>
            </a:r>
          </a:p>
          <a:p>
            <a:pPr marL="0" indent="0">
              <a:buNone/>
            </a:pPr>
            <a:endParaRPr lang="en-US" sz="2800" dirty="0"/>
          </a:p>
          <a:p>
            <a:r>
              <a:rPr lang="en-US" sz="2800" dirty="0"/>
              <a:t>Non cardiac anomalies- coordinate care with other teams</a:t>
            </a:r>
          </a:p>
        </p:txBody>
      </p:sp>
      <p:pic>
        <p:nvPicPr>
          <p:cNvPr id="7" name="Graphic 6" descr="List outline">
            <a:extLst>
              <a:ext uri="{FF2B5EF4-FFF2-40B4-BE49-F238E27FC236}">
                <a16:creationId xmlns:a16="http://schemas.microsoft.com/office/drawing/2014/main" id="{C08AE4B9-33A0-F085-BCC3-A993E8C3762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3742" y="1671920"/>
            <a:ext cx="914400" cy="914400"/>
          </a:xfrm>
          <a:prstGeom prst="rect">
            <a:avLst/>
          </a:prstGeom>
        </p:spPr>
      </p:pic>
      <p:pic>
        <p:nvPicPr>
          <p:cNvPr id="9" name="Graphic 8" descr="Meeting outline">
            <a:extLst>
              <a:ext uri="{FF2B5EF4-FFF2-40B4-BE49-F238E27FC236}">
                <a16:creationId xmlns:a16="http://schemas.microsoft.com/office/drawing/2014/main" id="{88FF1DC7-CB2C-CE70-409F-F1EE15CAA4E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3742" y="2624108"/>
            <a:ext cx="914400" cy="914400"/>
          </a:xfrm>
          <a:prstGeom prst="rect">
            <a:avLst/>
          </a:prstGeom>
        </p:spPr>
      </p:pic>
      <p:pic>
        <p:nvPicPr>
          <p:cNvPr id="11" name="Graphic 10" descr="Marker with solid fill">
            <a:extLst>
              <a:ext uri="{FF2B5EF4-FFF2-40B4-BE49-F238E27FC236}">
                <a16:creationId xmlns:a16="http://schemas.microsoft.com/office/drawing/2014/main" id="{2B677342-81B8-DD67-294E-9793D0AF399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73742" y="3746003"/>
            <a:ext cx="914400" cy="914400"/>
          </a:xfrm>
          <a:prstGeom prst="rect">
            <a:avLst/>
          </a:prstGeom>
        </p:spPr>
      </p:pic>
      <p:pic>
        <p:nvPicPr>
          <p:cNvPr id="13" name="Graphic 12" descr="Group of people with solid fill">
            <a:extLst>
              <a:ext uri="{FF2B5EF4-FFF2-40B4-BE49-F238E27FC236}">
                <a16:creationId xmlns:a16="http://schemas.microsoft.com/office/drawing/2014/main" id="{D725E315-F053-2787-A326-20CA9C3CA86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73742" y="4698191"/>
            <a:ext cx="914400" cy="914400"/>
          </a:xfrm>
          <a:prstGeom prst="rect">
            <a:avLst/>
          </a:prstGeom>
        </p:spPr>
      </p:pic>
    </p:spTree>
    <p:extLst>
      <p:ext uri="{BB962C8B-B14F-4D97-AF65-F5344CB8AC3E}">
        <p14:creationId xmlns:p14="http://schemas.microsoft.com/office/powerpoint/2010/main" val="8916013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D91B8-C881-DA45-91BB-2AB07FA602F2}"/>
              </a:ext>
            </a:extLst>
          </p:cNvPr>
          <p:cNvSpPr>
            <a:spLocks noGrp="1"/>
          </p:cNvSpPr>
          <p:nvPr>
            <p:ph type="title"/>
          </p:nvPr>
        </p:nvSpPr>
        <p:spPr>
          <a:xfrm>
            <a:off x="2033860" y="387428"/>
            <a:ext cx="8940799" cy="987813"/>
          </a:xfrm>
        </p:spPr>
        <p:txBody>
          <a:bodyPr>
            <a:normAutofit/>
          </a:bodyPr>
          <a:lstStyle/>
          <a:p>
            <a:pPr algn="ctr"/>
            <a:r>
              <a:rPr lang="en-US" sz="4600" b="1" dirty="0">
                <a:latin typeface="+mn-lt"/>
              </a:rPr>
              <a:t>Incidence of CHD</a:t>
            </a:r>
          </a:p>
        </p:txBody>
      </p:sp>
      <p:graphicFrame>
        <p:nvGraphicFramePr>
          <p:cNvPr id="4" name="Diagram 3">
            <a:extLst>
              <a:ext uri="{FF2B5EF4-FFF2-40B4-BE49-F238E27FC236}">
                <a16:creationId xmlns:a16="http://schemas.microsoft.com/office/drawing/2014/main" id="{F0804928-F6C7-FD72-A732-F3DC12084613}"/>
              </a:ext>
            </a:extLst>
          </p:cNvPr>
          <p:cNvGraphicFramePr/>
          <p:nvPr>
            <p:extLst>
              <p:ext uri="{D42A27DB-BD31-4B8C-83A1-F6EECF244321}">
                <p14:modId xmlns:p14="http://schemas.microsoft.com/office/powerpoint/2010/main" val="2430408113"/>
              </p:ext>
            </p:extLst>
          </p:nvPr>
        </p:nvGraphicFramePr>
        <p:xfrm>
          <a:off x="2033860" y="1051905"/>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118570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1240" y="2843561"/>
            <a:ext cx="9647663" cy="1207973"/>
          </a:xfrm>
        </p:spPr>
        <p:txBody>
          <a:bodyPr>
            <a:normAutofit fontScale="90000"/>
          </a:bodyPr>
          <a:lstStyle/>
          <a:p>
            <a:pPr algn="ctr"/>
            <a:r>
              <a:rPr lang="en-US" sz="4400" b="1" u="sng" dirty="0"/>
              <a:t>American Society of Echocardiography Revised Fetal Echocardiogram Guidelines, July 2023</a:t>
            </a:r>
          </a:p>
        </p:txBody>
      </p:sp>
      <p:sp>
        <p:nvSpPr>
          <p:cNvPr id="4" name="Title 1">
            <a:extLst>
              <a:ext uri="{FF2B5EF4-FFF2-40B4-BE49-F238E27FC236}">
                <a16:creationId xmlns:a16="http://schemas.microsoft.com/office/drawing/2014/main" id="{0843B9FC-6566-6B41-469A-936E0782D577}"/>
              </a:ext>
            </a:extLst>
          </p:cNvPr>
          <p:cNvSpPr txBox="1">
            <a:spLocks/>
          </p:cNvSpPr>
          <p:nvPr/>
        </p:nvSpPr>
        <p:spPr>
          <a:xfrm>
            <a:off x="2413001" y="365126"/>
            <a:ext cx="8940799" cy="987813"/>
          </a:xfrm>
          <a:prstGeom prst="rect">
            <a:avLst/>
          </a:prstGeom>
        </p:spPr>
        <p:txBody>
          <a:bodyPr vert="horz" lIns="91440" tIns="45720" rIns="91440" bIns="45720" rtlCol="0" anchor="ctr">
            <a:normAutofit/>
          </a:bodyPr>
          <a:lstStyle>
            <a:lvl1pPr algn="l" defTabSz="914418"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mn-lt"/>
              </a:rPr>
              <a:t>Fetal Echocardiogram Indications</a:t>
            </a:r>
          </a:p>
        </p:txBody>
      </p:sp>
    </p:spTree>
    <p:extLst>
      <p:ext uri="{BB962C8B-B14F-4D97-AF65-F5344CB8AC3E}">
        <p14:creationId xmlns:p14="http://schemas.microsoft.com/office/powerpoint/2010/main" val="3111659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B5049931-3927-53F6-11E8-BC2479ADE20E}"/>
              </a:ext>
            </a:extLst>
          </p:cNvPr>
          <p:cNvSpPr>
            <a:spLocks noGrp="1"/>
          </p:cNvSpPr>
          <p:nvPr>
            <p:ph type="title"/>
          </p:nvPr>
        </p:nvSpPr>
        <p:spPr/>
        <p:txBody>
          <a:bodyPr/>
          <a:lstStyle/>
          <a:p>
            <a:r>
              <a:rPr lang="en-US" b="1" dirty="0">
                <a:latin typeface="+mn-lt"/>
              </a:rPr>
              <a:t>Fetal Echocardiogram Indications</a:t>
            </a:r>
          </a:p>
        </p:txBody>
      </p:sp>
      <p:pic>
        <p:nvPicPr>
          <p:cNvPr id="4" name="Content Placeholder 3"/>
          <p:cNvPicPr>
            <a:picLocks noGrp="1" noChangeAspect="1"/>
          </p:cNvPicPr>
          <p:nvPr>
            <p:ph idx="4294967295"/>
          </p:nvPr>
        </p:nvPicPr>
        <p:blipFill>
          <a:blip r:embed="rId3"/>
          <a:stretch>
            <a:fillRect/>
          </a:stretch>
        </p:blipFill>
        <p:spPr>
          <a:xfrm>
            <a:off x="0" y="1284288"/>
            <a:ext cx="6481763" cy="5405437"/>
          </a:xfrm>
          <a:prstGeom prst="rect">
            <a:avLst/>
          </a:prstGeom>
        </p:spPr>
      </p:pic>
      <p:sp>
        <p:nvSpPr>
          <p:cNvPr id="7" name="TextBox 6"/>
          <p:cNvSpPr txBox="1"/>
          <p:nvPr/>
        </p:nvSpPr>
        <p:spPr>
          <a:xfrm>
            <a:off x="74536" y="2203543"/>
            <a:ext cx="3753916" cy="128531"/>
          </a:xfrm>
          <a:prstGeom prst="rect">
            <a:avLst/>
          </a:prstGeom>
          <a:noFill/>
          <a:ln w="12700">
            <a:solidFill>
              <a:srgbClr val="FF0000"/>
            </a:solidFill>
          </a:ln>
        </p:spPr>
        <p:txBody>
          <a:bodyPr wrap="square" rtlCol="0">
            <a:spAutoFit/>
          </a:bodyPr>
          <a:lstStyle/>
          <a:p>
            <a:endParaRPr lang="en-US" dirty="0"/>
          </a:p>
        </p:txBody>
      </p:sp>
      <p:sp>
        <p:nvSpPr>
          <p:cNvPr id="2" name="Rectangle 1"/>
          <p:cNvSpPr/>
          <p:nvPr/>
        </p:nvSpPr>
        <p:spPr>
          <a:xfrm>
            <a:off x="7538224" y="2852908"/>
            <a:ext cx="4348977" cy="1477328"/>
          </a:xfrm>
          <a:prstGeom prst="rect">
            <a:avLst/>
          </a:prstGeom>
        </p:spPr>
        <p:txBody>
          <a:bodyPr wrap="square">
            <a:spAutoFit/>
          </a:bodyPr>
          <a:lstStyle/>
          <a:p>
            <a:r>
              <a:rPr lang="en-US" b="1" dirty="0"/>
              <a:t>Leading reason fetal cardiac evaluation is the referral for suspicion of a structural heart abnormality on obstetric US which results in a diagnosis of CHD in 40% to 50% of fetuses referred.</a:t>
            </a:r>
          </a:p>
        </p:txBody>
      </p:sp>
      <p:sp>
        <p:nvSpPr>
          <p:cNvPr id="3" name="TextBox 2">
            <a:extLst>
              <a:ext uri="{FF2B5EF4-FFF2-40B4-BE49-F238E27FC236}">
                <a16:creationId xmlns:a16="http://schemas.microsoft.com/office/drawing/2014/main" id="{23CBAC67-C101-EE05-8947-EFF8D501DF4B}"/>
              </a:ext>
            </a:extLst>
          </p:cNvPr>
          <p:cNvSpPr txBox="1"/>
          <p:nvPr/>
        </p:nvSpPr>
        <p:spPr>
          <a:xfrm>
            <a:off x="74535" y="2594344"/>
            <a:ext cx="3753914" cy="462378"/>
          </a:xfrm>
          <a:prstGeom prst="rect">
            <a:avLst/>
          </a:prstGeom>
          <a:noFill/>
          <a:ln w="12700">
            <a:solidFill>
              <a:srgbClr val="FF0000"/>
            </a:solidFill>
          </a:ln>
        </p:spPr>
        <p:txBody>
          <a:bodyPr wrap="square" rtlCol="0">
            <a:spAutoFit/>
          </a:bodyPr>
          <a:lstStyle/>
          <a:p>
            <a:endParaRPr lang="en-US" dirty="0"/>
          </a:p>
        </p:txBody>
      </p:sp>
      <p:sp>
        <p:nvSpPr>
          <p:cNvPr id="6" name="TextBox 5">
            <a:extLst>
              <a:ext uri="{FF2B5EF4-FFF2-40B4-BE49-F238E27FC236}">
                <a16:creationId xmlns:a16="http://schemas.microsoft.com/office/drawing/2014/main" id="{D23681FB-5231-221D-83BD-4EE133C3C7CE}"/>
              </a:ext>
            </a:extLst>
          </p:cNvPr>
          <p:cNvSpPr txBox="1"/>
          <p:nvPr/>
        </p:nvSpPr>
        <p:spPr>
          <a:xfrm>
            <a:off x="74537" y="3189601"/>
            <a:ext cx="3753914" cy="146686"/>
          </a:xfrm>
          <a:prstGeom prst="rect">
            <a:avLst/>
          </a:prstGeom>
          <a:noFill/>
          <a:ln w="12700">
            <a:solidFill>
              <a:srgbClr val="FF0000"/>
            </a:solidFill>
          </a:ln>
        </p:spPr>
        <p:txBody>
          <a:bodyPr wrap="square" rtlCol="0">
            <a:spAutoFit/>
          </a:bodyPr>
          <a:lstStyle/>
          <a:p>
            <a:endParaRPr lang="en-US" dirty="0"/>
          </a:p>
        </p:txBody>
      </p:sp>
      <p:sp>
        <p:nvSpPr>
          <p:cNvPr id="12" name="TextBox 11">
            <a:extLst>
              <a:ext uri="{FF2B5EF4-FFF2-40B4-BE49-F238E27FC236}">
                <a16:creationId xmlns:a16="http://schemas.microsoft.com/office/drawing/2014/main" id="{EA296446-42DD-5C9A-00EF-4D7FE765FC27}"/>
              </a:ext>
            </a:extLst>
          </p:cNvPr>
          <p:cNvSpPr txBox="1"/>
          <p:nvPr/>
        </p:nvSpPr>
        <p:spPr>
          <a:xfrm>
            <a:off x="74536" y="3375321"/>
            <a:ext cx="3753915" cy="243769"/>
          </a:xfrm>
          <a:prstGeom prst="rect">
            <a:avLst/>
          </a:prstGeom>
          <a:noFill/>
          <a:ln w="12700">
            <a:solidFill>
              <a:srgbClr val="FF0000"/>
            </a:solidFill>
          </a:ln>
        </p:spPr>
        <p:txBody>
          <a:bodyPr wrap="square" rtlCol="0">
            <a:spAutoFit/>
          </a:bodyPr>
          <a:lstStyle/>
          <a:p>
            <a:endParaRPr lang="en-US" dirty="0"/>
          </a:p>
        </p:txBody>
      </p:sp>
      <p:sp>
        <p:nvSpPr>
          <p:cNvPr id="13" name="TextBox 12">
            <a:extLst>
              <a:ext uri="{FF2B5EF4-FFF2-40B4-BE49-F238E27FC236}">
                <a16:creationId xmlns:a16="http://schemas.microsoft.com/office/drawing/2014/main" id="{8F0568A9-A699-0F56-0FDF-CBF3FA592D45}"/>
              </a:ext>
            </a:extLst>
          </p:cNvPr>
          <p:cNvSpPr txBox="1"/>
          <p:nvPr/>
        </p:nvSpPr>
        <p:spPr>
          <a:xfrm>
            <a:off x="74537" y="4060936"/>
            <a:ext cx="3828452" cy="128532"/>
          </a:xfrm>
          <a:prstGeom prst="rect">
            <a:avLst/>
          </a:prstGeom>
          <a:noFill/>
          <a:ln w="12700">
            <a:solidFill>
              <a:srgbClr val="FF0000"/>
            </a:solidFill>
          </a:ln>
        </p:spPr>
        <p:txBody>
          <a:bodyPr wrap="square" rtlCol="0">
            <a:spAutoFit/>
          </a:bodyPr>
          <a:lstStyle/>
          <a:p>
            <a:endParaRPr lang="en-US" dirty="0"/>
          </a:p>
        </p:txBody>
      </p:sp>
      <p:sp>
        <p:nvSpPr>
          <p:cNvPr id="14" name="TextBox 13">
            <a:extLst>
              <a:ext uri="{FF2B5EF4-FFF2-40B4-BE49-F238E27FC236}">
                <a16:creationId xmlns:a16="http://schemas.microsoft.com/office/drawing/2014/main" id="{C662BE58-5F39-A009-DC2A-4BE1580F0111}"/>
              </a:ext>
            </a:extLst>
          </p:cNvPr>
          <p:cNvSpPr txBox="1"/>
          <p:nvPr/>
        </p:nvSpPr>
        <p:spPr>
          <a:xfrm>
            <a:off x="74537" y="5492081"/>
            <a:ext cx="3828452" cy="128532"/>
          </a:xfrm>
          <a:prstGeom prst="rect">
            <a:avLst/>
          </a:prstGeom>
          <a:noFill/>
          <a:ln w="12700">
            <a:solidFill>
              <a:srgbClr val="FF0000"/>
            </a:solidFill>
          </a:ln>
        </p:spPr>
        <p:txBody>
          <a:bodyPr wrap="square" rtlCol="0">
            <a:spAutoFit/>
          </a:bodyPr>
          <a:lstStyle/>
          <a:p>
            <a:endParaRPr lang="en-US" dirty="0"/>
          </a:p>
        </p:txBody>
      </p:sp>
      <p:sp>
        <p:nvSpPr>
          <p:cNvPr id="15" name="TextBox 14">
            <a:extLst>
              <a:ext uri="{FF2B5EF4-FFF2-40B4-BE49-F238E27FC236}">
                <a16:creationId xmlns:a16="http://schemas.microsoft.com/office/drawing/2014/main" id="{D2F20805-B22F-052F-2679-2174395A0BD4}"/>
              </a:ext>
            </a:extLst>
          </p:cNvPr>
          <p:cNvSpPr txBox="1"/>
          <p:nvPr/>
        </p:nvSpPr>
        <p:spPr>
          <a:xfrm>
            <a:off x="74537" y="5656305"/>
            <a:ext cx="3828452" cy="128532"/>
          </a:xfrm>
          <a:prstGeom prst="rect">
            <a:avLst/>
          </a:prstGeom>
          <a:noFill/>
          <a:ln w="12700">
            <a:solidFill>
              <a:srgbClr val="FF0000"/>
            </a:solidFill>
          </a:ln>
        </p:spPr>
        <p:txBody>
          <a:bodyPr wrap="square" rtlCol="0">
            <a:spAutoFit/>
          </a:bodyPr>
          <a:lstStyle/>
          <a:p>
            <a:endParaRPr lang="en-US" dirty="0"/>
          </a:p>
        </p:txBody>
      </p:sp>
      <p:sp>
        <p:nvSpPr>
          <p:cNvPr id="16" name="TextBox 15">
            <a:extLst>
              <a:ext uri="{FF2B5EF4-FFF2-40B4-BE49-F238E27FC236}">
                <a16:creationId xmlns:a16="http://schemas.microsoft.com/office/drawing/2014/main" id="{1EBBFE34-990D-226C-D20A-DE39B0FE8DD3}"/>
              </a:ext>
            </a:extLst>
          </p:cNvPr>
          <p:cNvSpPr txBox="1"/>
          <p:nvPr/>
        </p:nvSpPr>
        <p:spPr>
          <a:xfrm>
            <a:off x="74537" y="5800076"/>
            <a:ext cx="3828452" cy="128532"/>
          </a:xfrm>
          <a:prstGeom prst="rect">
            <a:avLst/>
          </a:prstGeom>
          <a:noFill/>
          <a:ln w="12700">
            <a:solidFill>
              <a:srgbClr val="FF0000"/>
            </a:solidFill>
          </a:ln>
        </p:spPr>
        <p:txBody>
          <a:bodyPr wrap="square" rtlCol="0">
            <a:spAutoFit/>
          </a:bodyPr>
          <a:lstStyle/>
          <a:p>
            <a:endParaRPr lang="en-US" dirty="0"/>
          </a:p>
        </p:txBody>
      </p:sp>
      <p:sp>
        <p:nvSpPr>
          <p:cNvPr id="17" name="TextBox 16">
            <a:extLst>
              <a:ext uri="{FF2B5EF4-FFF2-40B4-BE49-F238E27FC236}">
                <a16:creationId xmlns:a16="http://schemas.microsoft.com/office/drawing/2014/main" id="{E77660EF-AE75-2033-9571-FA80DD780061}"/>
              </a:ext>
            </a:extLst>
          </p:cNvPr>
          <p:cNvSpPr txBox="1"/>
          <p:nvPr/>
        </p:nvSpPr>
        <p:spPr>
          <a:xfrm>
            <a:off x="74537" y="5956825"/>
            <a:ext cx="3828452" cy="128532"/>
          </a:xfrm>
          <a:prstGeom prst="rect">
            <a:avLst/>
          </a:prstGeom>
          <a:noFill/>
          <a:ln w="12700">
            <a:solidFill>
              <a:srgbClr val="FF0000"/>
            </a:solidFill>
          </a:ln>
        </p:spPr>
        <p:txBody>
          <a:bodyPr wrap="square" rtlCol="0">
            <a:spAutoFit/>
          </a:bodyPr>
          <a:lstStyle/>
          <a:p>
            <a:endParaRPr lang="en-US" dirty="0"/>
          </a:p>
        </p:txBody>
      </p:sp>
      <p:sp>
        <p:nvSpPr>
          <p:cNvPr id="18" name="TextBox 17">
            <a:extLst>
              <a:ext uri="{FF2B5EF4-FFF2-40B4-BE49-F238E27FC236}">
                <a16:creationId xmlns:a16="http://schemas.microsoft.com/office/drawing/2014/main" id="{7A242666-B5C5-83A3-31DD-984AF52A0DDF}"/>
              </a:ext>
            </a:extLst>
          </p:cNvPr>
          <p:cNvSpPr txBox="1"/>
          <p:nvPr/>
        </p:nvSpPr>
        <p:spPr>
          <a:xfrm>
            <a:off x="74537" y="6244367"/>
            <a:ext cx="3828452" cy="128532"/>
          </a:xfrm>
          <a:prstGeom prst="rect">
            <a:avLst/>
          </a:prstGeom>
          <a:noFill/>
          <a:ln w="12700">
            <a:solidFill>
              <a:srgbClr val="FF0000"/>
            </a:solidFill>
          </a:ln>
        </p:spPr>
        <p:txBody>
          <a:bodyPr wrap="square" rtlCol="0">
            <a:spAutoFit/>
          </a:bodyPr>
          <a:lstStyle/>
          <a:p>
            <a:endParaRPr lang="en-US" dirty="0"/>
          </a:p>
        </p:txBody>
      </p:sp>
    </p:spTree>
    <p:extLst>
      <p:ext uri="{BB962C8B-B14F-4D97-AF65-F5344CB8AC3E}">
        <p14:creationId xmlns:p14="http://schemas.microsoft.com/office/powerpoint/2010/main" val="967692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P spid="3" grpId="0" animBg="1"/>
      <p:bldP spid="6" grpId="0" animBg="1"/>
      <p:bldP spid="12" grpId="0" animBg="1"/>
      <p:bldP spid="13" grpId="0" animBg="1"/>
      <p:bldP spid="14" grpId="0" animBg="1"/>
      <p:bldP spid="15" grpId="0" animBg="1"/>
      <p:bldP spid="16" grpId="0" animBg="1"/>
      <p:bldP spid="17" grpId="0" animBg="1"/>
      <p:bldP spid="18" grpId="0" animBg="1"/>
    </p:bldLst>
  </p:timing>
</p:sld>
</file>

<file path=ppt/theme/theme1.xml><?xml version="1.0" encoding="utf-8"?>
<a:theme xmlns:a="http://schemas.openxmlformats.org/drawingml/2006/main" name="Office Theme">
  <a:themeElements>
    <a:clrScheme name="Custom 3">
      <a:dk1>
        <a:srgbClr val="000000"/>
      </a:dk1>
      <a:lt1>
        <a:srgbClr val="FFFFFF"/>
      </a:lt1>
      <a:dk2>
        <a:srgbClr val="44546A"/>
      </a:dk2>
      <a:lt2>
        <a:srgbClr val="E7E6E6"/>
      </a:lt2>
      <a:accent1>
        <a:srgbClr val="1D187B"/>
      </a:accent1>
      <a:accent2>
        <a:srgbClr val="DA3653"/>
      </a:accent2>
      <a:accent3>
        <a:srgbClr val="F7F7F7"/>
      </a:accent3>
      <a:accent4>
        <a:srgbClr val="797979"/>
      </a:accent4>
      <a:accent5>
        <a:srgbClr val="000000"/>
      </a:accent5>
      <a:accent6>
        <a:srgbClr val="F7F7F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E03842A1C5F9D4AB22CE91241EE1576" ma:contentTypeVersion="13" ma:contentTypeDescription="Create a new document." ma:contentTypeScope="" ma:versionID="a26ac515acfd9c448977dbe1d32ab457">
  <xsd:schema xmlns:xsd="http://www.w3.org/2001/XMLSchema" xmlns:xs="http://www.w3.org/2001/XMLSchema" xmlns:p="http://schemas.microsoft.com/office/2006/metadata/properties" xmlns:ns2="f1625425-f44c-4bde-8e5b-fb9932135bf8" xmlns:ns3="e0aa56a5-69d6-4c2a-85cb-a7ebae1c28e5" targetNamespace="http://schemas.microsoft.com/office/2006/metadata/properties" ma:root="true" ma:fieldsID="ccacf3b27ebb3b39d3bf82a6ccd253fc" ns2:_="" ns3:_="">
    <xsd:import namespace="f1625425-f44c-4bde-8e5b-fb9932135bf8"/>
    <xsd:import namespace="e0aa56a5-69d6-4c2a-85cb-a7ebae1c28e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625425-f44c-4bde-8e5b-fb9932135bf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24c96f58-6cfa-4ebc-976c-0973bd992895"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0aa56a5-69d6-4c2a-85cb-a7ebae1c28e5"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52f0488c-255d-433c-ad1d-768e977aa315}" ma:internalName="TaxCatchAll" ma:showField="CatchAllData" ma:web="e0aa56a5-69d6-4c2a-85cb-a7ebae1c28e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e0aa56a5-69d6-4c2a-85cb-a7ebae1c28e5" xsi:nil="true"/>
    <lcf76f155ced4ddcb4097134ff3c332f xmlns="f1625425-f44c-4bde-8e5b-fb9932135bf8">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D49B6EB-D3D9-4BD4-BE7D-34E94E95B59C}"/>
</file>

<file path=customXml/itemProps2.xml><?xml version="1.0" encoding="utf-8"?>
<ds:datastoreItem xmlns:ds="http://schemas.openxmlformats.org/officeDocument/2006/customXml" ds:itemID="{AF389A1F-B6AF-414D-84DD-B5F5A0F701DC}"/>
</file>

<file path=customXml/itemProps3.xml><?xml version="1.0" encoding="utf-8"?>
<ds:datastoreItem xmlns:ds="http://schemas.openxmlformats.org/officeDocument/2006/customXml" ds:itemID="{8E794999-C4A0-4CF4-99D9-51207FDC4C70}"/>
</file>

<file path=docProps/app.xml><?xml version="1.0" encoding="utf-8"?>
<Properties xmlns="http://schemas.openxmlformats.org/officeDocument/2006/extended-properties" xmlns:vt="http://schemas.openxmlformats.org/officeDocument/2006/docPropsVTypes">
  <Template/>
  <TotalTime>14547</TotalTime>
  <Words>4664</Words>
  <Application>Microsoft Office PowerPoint</Application>
  <PresentationFormat>Widescreen</PresentationFormat>
  <Paragraphs>269</Paragraphs>
  <Slides>34</Slides>
  <Notes>24</Notes>
  <HiddenSlides>0</HiddenSlides>
  <MMClips>12</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34</vt:i4>
      </vt:variant>
    </vt:vector>
  </HeadingPairs>
  <TitlesOfParts>
    <vt:vector size="47" baseType="lpstr">
      <vt:lpstr>AdvDailynews</vt:lpstr>
      <vt:lpstr>AdvOT46dcae81</vt:lpstr>
      <vt:lpstr>Arial</vt:lpstr>
      <vt:lpstr>Arial Bold</vt:lpstr>
      <vt:lpstr>BlinkMacSystemFont</vt:lpstr>
      <vt:lpstr>Calibri</vt:lpstr>
      <vt:lpstr>Calibri Light</vt:lpstr>
      <vt:lpstr>Century Gothic</vt:lpstr>
      <vt:lpstr>Roboto</vt:lpstr>
      <vt:lpstr>Roboto Medium</vt:lpstr>
      <vt:lpstr>Roboto Thin</vt:lpstr>
      <vt:lpstr>Symbol</vt:lpstr>
      <vt:lpstr>Office Theme</vt:lpstr>
      <vt:lpstr>Prenatal Diagnosis of Congenital Heart Disease- Where Are We?</vt:lpstr>
      <vt:lpstr>PowerPoint Presentation</vt:lpstr>
      <vt:lpstr>Importance of Prenatal Detection of Congenital Heart Disease</vt:lpstr>
      <vt:lpstr>Benefits to the Neonate</vt:lpstr>
      <vt:lpstr>PowerPoint Presentation</vt:lpstr>
      <vt:lpstr>Benefits to the Medical Team</vt:lpstr>
      <vt:lpstr>Incidence of CHD</vt:lpstr>
      <vt:lpstr>American Society of Echocardiography Revised Fetal Echocardiogram Guidelines, July 2023</vt:lpstr>
      <vt:lpstr>Fetal Echocardiogram Indications</vt:lpstr>
      <vt:lpstr>PowerPoint Presentation</vt:lpstr>
      <vt:lpstr>Guidelines Over the Past Decade</vt:lpstr>
      <vt:lpstr>Rates of Prenatal Diagnosis</vt:lpstr>
      <vt:lpstr>Rates of Prenatal Diagnosis</vt:lpstr>
      <vt:lpstr>PowerPoint Presentation</vt:lpstr>
      <vt:lpstr>Rates of Prenatal Diagnosis in the Last Decade</vt:lpstr>
      <vt:lpstr>PowerPoint Presentation</vt:lpstr>
      <vt:lpstr>Rates of Prenatal Diagnosis</vt:lpstr>
      <vt:lpstr>Rates of Prenatal Diagnosis</vt:lpstr>
      <vt:lpstr>Barriers to Prenatal Detection of CHD</vt:lpstr>
      <vt:lpstr>PowerPoint Presentation</vt:lpstr>
      <vt:lpstr>FHS Education Webinar Link</vt:lpstr>
      <vt:lpstr>PowerPoint Presentation</vt:lpstr>
      <vt:lpstr>PowerPoint Presentation</vt:lpstr>
      <vt:lpstr>PowerPoint Presentation</vt:lpstr>
      <vt:lpstr>Kaur A, Hornberger LK, Fruitman D et al (2022). J Obstet Gynaecol Can 2022;44(8):895-900</vt:lpstr>
      <vt:lpstr>2024 STS Updated Data</vt:lpstr>
      <vt:lpstr>Ribeiro ER, Co-Vu J, Quartermain MD, Bonnell LN, Goldberg DJ, Brinkley LM, Husain SA, Peek GJ, Habib RH, Nelson JS, Bleiweis MS, Jacobs ML, Jacobs JP. Variation of Prenatal Detection of Congenital Heart Disease in Infants: Updated Analysis of The Society of Thoracic Surgeons Congenital Heart Surgery Database. Ann Thorac Surg. 2025 Aug 19:S0003-4975(25)00658-7. doi: 10.1016/j.athoracsur.2025.06.049. Epub ahead of print. PMID: 40892004. </vt:lpstr>
      <vt:lpstr>Ribeiro ER, Co-Vu J, Quartermain MD, Bonnell LN, Goldberg DJ, Brinkley LM, Husain SA, Peek GJ, Habib RH, Nelson JS, Bleiweis MS, Jacobs ML, Jacobs JP. Variation of Prenatal Detection of Congenital Heart Disease in Infants: Updated Analysis of The Society of Thoracic Surgeons Congenital Heart Surgery Database. Ann Thorac Surg. 2025 Aug 19:S0003-4975(25)00658-7. doi: 10.1016/j.athoracsur.2025.06.049. Epub ahead of print. PMID: 40892004. </vt:lpstr>
      <vt:lpstr>Future Pathways</vt:lpstr>
      <vt:lpstr>The Future…</vt:lpstr>
      <vt:lpstr>Virtual Simulators</vt:lpstr>
      <vt:lpstr>                     References</vt:lpstr>
      <vt:lpstr>                      References</vt:lpstr>
      <vt:lpstr>                   Thank you</vt:lpstr>
    </vt:vector>
  </TitlesOfParts>
  <Company>Methodist Le Bonheur Healthcare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Fetal echocardiogram and its impact on outcomes in congenital heart disease</dc:title>
  <dc:creator>Nithya Swaminathan</dc:creator>
  <cp:lastModifiedBy>Nithya Swaminathan</cp:lastModifiedBy>
  <cp:revision>414</cp:revision>
  <dcterms:created xsi:type="dcterms:W3CDTF">2024-06-15T11:32:21Z</dcterms:created>
  <dcterms:modified xsi:type="dcterms:W3CDTF">2025-09-30T02:50:23Z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0x0101002E03842A1C5F9D4AB22CE91241EE1576</vt:lpwstr>
  </property>
</Properties>
</file>