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51206400" cy="29260800"/>
  <p:notesSz cx="6858000" cy="9144000"/>
  <p:embeddedFontLst>
    <p:embeddedFont>
      <p:font typeface="Arial Bold" panose="020B0704020202020204" pitchFamily="34" charset="0"/>
      <p:regular r:id="rId6"/>
      <p:bold r:id="rId7"/>
    </p:embeddedFont>
    <p:embeddedFont>
      <p:font typeface="Arimo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2EFE37-9ABE-47BE-87E9-7BCA0B8323DF}" v="8" dt="2025-01-28T18:58:58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6" d="100"/>
          <a:sy n="16" d="100"/>
        </p:scale>
        <p:origin x="60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11223583" y="5263459"/>
            <a:ext cx="28084629" cy="850839"/>
            <a:chOff x="0" y="0"/>
            <a:chExt cx="37446172" cy="1134452"/>
          </a:xfrm>
        </p:grpSpPr>
        <p:sp>
          <p:nvSpPr>
            <p:cNvPr id="7" name="Freeform 7"/>
            <p:cNvSpPr/>
            <p:nvPr/>
          </p:nvSpPr>
          <p:spPr>
            <a:xfrm>
              <a:off x="8509" y="8509"/>
              <a:ext cx="37429187" cy="1117473"/>
            </a:xfrm>
            <a:custGeom>
              <a:avLst/>
              <a:gdLst/>
              <a:ahLst/>
              <a:cxnLst/>
              <a:rect l="l" t="t" r="r" b="b"/>
              <a:pathLst>
                <a:path w="37429187" h="1117473">
                  <a:moveTo>
                    <a:pt x="0" y="0"/>
                  </a:moveTo>
                  <a:lnTo>
                    <a:pt x="37429187" y="0"/>
                  </a:lnTo>
                  <a:lnTo>
                    <a:pt x="37429187" y="1117473"/>
                  </a:lnTo>
                  <a:lnTo>
                    <a:pt x="0" y="1117473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>
              <a:off x="0" y="0"/>
              <a:ext cx="37446204" cy="1134491"/>
            </a:xfrm>
            <a:custGeom>
              <a:avLst/>
              <a:gdLst/>
              <a:ahLst/>
              <a:cxnLst/>
              <a:rect l="l" t="t" r="r" b="b"/>
              <a:pathLst>
                <a:path w="37446204" h="1134491">
                  <a:moveTo>
                    <a:pt x="8509" y="0"/>
                  </a:moveTo>
                  <a:lnTo>
                    <a:pt x="37437696" y="0"/>
                  </a:lnTo>
                  <a:cubicBezTo>
                    <a:pt x="37442397" y="0"/>
                    <a:pt x="37446204" y="3810"/>
                    <a:pt x="37446204" y="8509"/>
                  </a:cubicBezTo>
                  <a:lnTo>
                    <a:pt x="37446204" y="1125982"/>
                  </a:lnTo>
                  <a:cubicBezTo>
                    <a:pt x="37446204" y="1130681"/>
                    <a:pt x="37442397" y="1134491"/>
                    <a:pt x="37437696" y="1134491"/>
                  </a:cubicBezTo>
                  <a:lnTo>
                    <a:pt x="8509" y="1134491"/>
                  </a:lnTo>
                  <a:cubicBezTo>
                    <a:pt x="3810" y="1134491"/>
                    <a:pt x="0" y="1130681"/>
                    <a:pt x="0" y="1125982"/>
                  </a:cubicBezTo>
                  <a:lnTo>
                    <a:pt x="0" y="8509"/>
                  </a:lnTo>
                  <a:cubicBezTo>
                    <a:pt x="0" y="3810"/>
                    <a:pt x="3810" y="0"/>
                    <a:pt x="8509" y="0"/>
                  </a:cubicBezTo>
                  <a:moveTo>
                    <a:pt x="8509" y="16891"/>
                  </a:moveTo>
                  <a:lnTo>
                    <a:pt x="8509" y="8509"/>
                  </a:lnTo>
                  <a:lnTo>
                    <a:pt x="17018" y="8509"/>
                  </a:lnTo>
                  <a:lnTo>
                    <a:pt x="17018" y="1125982"/>
                  </a:lnTo>
                  <a:lnTo>
                    <a:pt x="8509" y="1125982"/>
                  </a:lnTo>
                  <a:lnTo>
                    <a:pt x="8509" y="1117473"/>
                  </a:lnTo>
                  <a:lnTo>
                    <a:pt x="37437696" y="1117473"/>
                  </a:lnTo>
                  <a:lnTo>
                    <a:pt x="37437696" y="1125982"/>
                  </a:lnTo>
                  <a:lnTo>
                    <a:pt x="37429188" y="1125982"/>
                  </a:lnTo>
                  <a:lnTo>
                    <a:pt x="37429188" y="8509"/>
                  </a:lnTo>
                  <a:lnTo>
                    <a:pt x="37437696" y="8509"/>
                  </a:lnTo>
                  <a:lnTo>
                    <a:pt x="37437696" y="17018"/>
                  </a:lnTo>
                  <a:lnTo>
                    <a:pt x="8509" y="1701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85725"/>
              <a:ext cx="37446172" cy="122017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RESULTS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92150" y="5254731"/>
            <a:ext cx="9674225" cy="908069"/>
            <a:chOff x="0" y="0"/>
            <a:chExt cx="12898967" cy="1210759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2899009" cy="1210818"/>
            </a:xfrm>
            <a:custGeom>
              <a:avLst/>
              <a:gdLst/>
              <a:ahLst/>
              <a:cxnLst/>
              <a:rect l="l" t="t" r="r" b="b"/>
              <a:pathLst>
                <a:path w="12899009" h="1210818">
                  <a:moveTo>
                    <a:pt x="0" y="0"/>
                  </a:moveTo>
                  <a:lnTo>
                    <a:pt x="12899009" y="0"/>
                  </a:lnTo>
                  <a:lnTo>
                    <a:pt x="12899009" y="1210818"/>
                  </a:lnTo>
                  <a:lnTo>
                    <a:pt x="0" y="1210818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85725"/>
              <a:ext cx="12898967" cy="12964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INTRODUCTION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92150" y="9782819"/>
            <a:ext cx="9674225" cy="838199"/>
            <a:chOff x="0" y="0"/>
            <a:chExt cx="12898967" cy="1117599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2899009" cy="1117600"/>
            </a:xfrm>
            <a:custGeom>
              <a:avLst/>
              <a:gdLst/>
              <a:ahLst/>
              <a:cxnLst/>
              <a:rect l="l" t="t" r="r" b="b"/>
              <a:pathLst>
                <a:path w="12899009" h="1117600">
                  <a:moveTo>
                    <a:pt x="0" y="0"/>
                  </a:moveTo>
                  <a:lnTo>
                    <a:pt x="12899009" y="0"/>
                  </a:lnTo>
                  <a:lnTo>
                    <a:pt x="12899009" y="1117600"/>
                  </a:lnTo>
                  <a:lnTo>
                    <a:pt x="0" y="1117600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85725"/>
              <a:ext cx="12898967" cy="12033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HYPOTHESIS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692150" y="13245154"/>
            <a:ext cx="9674225" cy="838199"/>
            <a:chOff x="0" y="0"/>
            <a:chExt cx="12898967" cy="111759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2899009" cy="1117600"/>
            </a:xfrm>
            <a:custGeom>
              <a:avLst/>
              <a:gdLst/>
              <a:ahLst/>
              <a:cxnLst/>
              <a:rect l="l" t="t" r="r" b="b"/>
              <a:pathLst>
                <a:path w="12899009" h="1117600">
                  <a:moveTo>
                    <a:pt x="0" y="0"/>
                  </a:moveTo>
                  <a:lnTo>
                    <a:pt x="12899009" y="0"/>
                  </a:lnTo>
                  <a:lnTo>
                    <a:pt x="12899009" y="1117600"/>
                  </a:lnTo>
                  <a:lnTo>
                    <a:pt x="0" y="1117600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85725"/>
              <a:ext cx="12898967" cy="12033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METHODS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692150" y="21147083"/>
            <a:ext cx="9674225" cy="838199"/>
            <a:chOff x="0" y="0"/>
            <a:chExt cx="12898967" cy="1117599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12899009" cy="1117600"/>
            </a:xfrm>
            <a:custGeom>
              <a:avLst/>
              <a:gdLst/>
              <a:ahLst/>
              <a:cxnLst/>
              <a:rect l="l" t="t" r="r" b="b"/>
              <a:pathLst>
                <a:path w="12899009" h="1117600">
                  <a:moveTo>
                    <a:pt x="0" y="0"/>
                  </a:moveTo>
                  <a:lnTo>
                    <a:pt x="12899009" y="0"/>
                  </a:lnTo>
                  <a:lnTo>
                    <a:pt x="12899009" y="1117600"/>
                  </a:lnTo>
                  <a:lnTo>
                    <a:pt x="0" y="1117600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19050"/>
              <a:ext cx="12898967" cy="11366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PARTICIPATING CENTERS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40148376" y="5269809"/>
            <a:ext cx="10348829" cy="919693"/>
            <a:chOff x="0" y="0"/>
            <a:chExt cx="13798439" cy="1226257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13798423" cy="1226312"/>
            </a:xfrm>
            <a:custGeom>
              <a:avLst/>
              <a:gdLst/>
              <a:ahLst/>
              <a:cxnLst/>
              <a:rect l="l" t="t" r="r" b="b"/>
              <a:pathLst>
                <a:path w="13798423" h="1226312">
                  <a:moveTo>
                    <a:pt x="0" y="0"/>
                  </a:moveTo>
                  <a:lnTo>
                    <a:pt x="13798423" y="0"/>
                  </a:lnTo>
                  <a:lnTo>
                    <a:pt x="13798423" y="1226312"/>
                  </a:lnTo>
                  <a:lnTo>
                    <a:pt x="0" y="1226312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85725"/>
              <a:ext cx="13798439" cy="131198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CONCLUSIONS</a:t>
              </a: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40144365" y="12325461"/>
            <a:ext cx="10352840" cy="919693"/>
            <a:chOff x="0" y="0"/>
            <a:chExt cx="13803787" cy="1226257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3803757" cy="1226312"/>
            </a:xfrm>
            <a:custGeom>
              <a:avLst/>
              <a:gdLst/>
              <a:ahLst/>
              <a:cxnLst/>
              <a:rect l="l" t="t" r="r" b="b"/>
              <a:pathLst>
                <a:path w="13803757" h="1226312">
                  <a:moveTo>
                    <a:pt x="0" y="0"/>
                  </a:moveTo>
                  <a:lnTo>
                    <a:pt x="13803757" y="0"/>
                  </a:lnTo>
                  <a:lnTo>
                    <a:pt x="13803757" y="1226312"/>
                  </a:lnTo>
                  <a:lnTo>
                    <a:pt x="0" y="1226312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85725"/>
              <a:ext cx="13803787" cy="131198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LIMITATIONS</a:t>
              </a:r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40068079" y="17183103"/>
            <a:ext cx="10352843" cy="845003"/>
            <a:chOff x="0" y="0"/>
            <a:chExt cx="13803791" cy="1126671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13803757" cy="1126617"/>
            </a:xfrm>
            <a:custGeom>
              <a:avLst/>
              <a:gdLst/>
              <a:ahLst/>
              <a:cxnLst/>
              <a:rect l="l" t="t" r="r" b="b"/>
              <a:pathLst>
                <a:path w="13803757" h="1126617">
                  <a:moveTo>
                    <a:pt x="0" y="0"/>
                  </a:moveTo>
                  <a:lnTo>
                    <a:pt x="13803757" y="0"/>
                  </a:lnTo>
                  <a:lnTo>
                    <a:pt x="13803757" y="1126617"/>
                  </a:lnTo>
                  <a:lnTo>
                    <a:pt x="0" y="1126617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85725"/>
              <a:ext cx="13803791" cy="12123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FUNDING</a:t>
              </a:r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40165421" y="23276386"/>
            <a:ext cx="10352843" cy="845003"/>
            <a:chOff x="0" y="0"/>
            <a:chExt cx="13803791" cy="1126671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13803757" cy="1126617"/>
            </a:xfrm>
            <a:custGeom>
              <a:avLst/>
              <a:gdLst/>
              <a:ahLst/>
              <a:cxnLst/>
              <a:rect l="l" t="t" r="r" b="b"/>
              <a:pathLst>
                <a:path w="13803757" h="1126617">
                  <a:moveTo>
                    <a:pt x="0" y="0"/>
                  </a:moveTo>
                  <a:lnTo>
                    <a:pt x="13803757" y="0"/>
                  </a:lnTo>
                  <a:lnTo>
                    <a:pt x="13803757" y="1126617"/>
                  </a:lnTo>
                  <a:lnTo>
                    <a:pt x="0" y="1126617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-85725"/>
              <a:ext cx="13803791" cy="12123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DISCLOSURES</a:t>
              </a:r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40004123" y="21031041"/>
            <a:ext cx="10352843" cy="845003"/>
            <a:chOff x="0" y="0"/>
            <a:chExt cx="13803791" cy="1126671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13803757" cy="1126617"/>
            </a:xfrm>
            <a:custGeom>
              <a:avLst/>
              <a:gdLst/>
              <a:ahLst/>
              <a:cxnLst/>
              <a:rect l="l" t="t" r="r" b="b"/>
              <a:pathLst>
                <a:path w="13803757" h="1126617">
                  <a:moveTo>
                    <a:pt x="0" y="0"/>
                  </a:moveTo>
                  <a:lnTo>
                    <a:pt x="13803757" y="0"/>
                  </a:lnTo>
                  <a:lnTo>
                    <a:pt x="13803757" y="1126617"/>
                  </a:lnTo>
                  <a:lnTo>
                    <a:pt x="0" y="1126617"/>
                  </a:lnTo>
                  <a:close/>
                </a:path>
              </a:pathLst>
            </a:custGeom>
            <a:solidFill>
              <a:srgbClr val="DA3653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85725"/>
              <a:ext cx="13803791" cy="12123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800"/>
                </a:lnSpc>
              </a:pPr>
              <a:r>
                <a:rPr lang="en-US" sz="4000" b="1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ACKNOWLEDGEMENTS</a:t>
              </a:r>
            </a:p>
          </p:txBody>
        </p:sp>
      </p:grpSp>
      <p:sp>
        <p:nvSpPr>
          <p:cNvPr id="38" name="TextBox 38"/>
          <p:cNvSpPr txBox="1"/>
          <p:nvPr/>
        </p:nvSpPr>
        <p:spPr>
          <a:xfrm>
            <a:off x="40158813" y="18007151"/>
            <a:ext cx="10327956" cy="25605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Cardiology Patient Research Fund, CNHI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NIH P20MD000198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Seelig Cardiology Research Fund 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 Healthcare Educational Grant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40094854" y="22029256"/>
            <a:ext cx="10327956" cy="15756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Coordinating Center, University of Utah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Heather Gramse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40256861" y="24100434"/>
            <a:ext cx="10327956" cy="1083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none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819273" y="22337032"/>
            <a:ext cx="10327956" cy="20681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Principal Investigator(s):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Senior Investigator(s)</a:t>
            </a:r>
          </a:p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Working Group: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40256860" y="13504563"/>
            <a:ext cx="10165949" cy="1083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40320820" y="6423653"/>
            <a:ext cx="10165949" cy="1083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900276" y="6418227"/>
            <a:ext cx="9262627" cy="10886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819273" y="11207941"/>
            <a:ext cx="9262627" cy="10886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819272" y="14395920"/>
            <a:ext cx="9262627" cy="10886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6080" lvl="1" indent="-193040" algn="l">
              <a:lnSpc>
                <a:spcPts val="384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</a:p>
          <a:p>
            <a:pPr marL="386080" lvl="1" indent="-193040" algn="l">
              <a:lnSpc>
                <a:spcPts val="3840"/>
              </a:lnSpc>
            </a:pPr>
            <a:endParaRPr lang="en-US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F594A3E-54C2-778B-DA29-EC8DF5DAE586}"/>
              </a:ext>
            </a:extLst>
          </p:cNvPr>
          <p:cNvSpPr txBox="1"/>
          <p:nvPr/>
        </p:nvSpPr>
        <p:spPr>
          <a:xfrm>
            <a:off x="837278" y="24814685"/>
            <a:ext cx="482803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>
                <a:solidFill>
                  <a:schemeClr val="bg1"/>
                </a:solidFill>
              </a:rPr>
              <a:t>The Fetal Heart Society is a 501(c)3 nonprofit formed to advance the field of fetal cardiovascular care &amp; science through collaborative research education, and mentorship. FHS is sponsored by over 45 medical institutions. Scan the QR code for our full list of sponsors: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4E8265D-A7F8-3E61-1D4A-15684EF7703C}"/>
              </a:ext>
            </a:extLst>
          </p:cNvPr>
          <p:cNvSpPr/>
          <p:nvPr/>
        </p:nvSpPr>
        <p:spPr>
          <a:xfrm>
            <a:off x="-36443" y="26330782"/>
            <a:ext cx="51242843" cy="3011543"/>
          </a:xfrm>
          <a:prstGeom prst="rect">
            <a:avLst/>
          </a:prstGeom>
          <a:solidFill>
            <a:srgbClr val="CC00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6000" i="1" dirty="0">
              <a:solidFill>
                <a:schemeClr val="bg1"/>
              </a:solidFill>
            </a:endParaRPr>
          </a:p>
        </p:txBody>
      </p:sp>
      <p:pic>
        <p:nvPicPr>
          <p:cNvPr id="50" name="Picture 4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3240E3C-28E2-6AE5-AF5D-B17484F57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7656" y="26249312"/>
            <a:ext cx="3273552" cy="32735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51A25DC-74E0-84A3-937F-6622B31C5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524" y="216259"/>
            <a:ext cx="8027361" cy="4828673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9C372139-5896-0C56-FE0C-5A6923D8A2D0}"/>
              </a:ext>
            </a:extLst>
          </p:cNvPr>
          <p:cNvSpPr txBox="1"/>
          <p:nvPr/>
        </p:nvSpPr>
        <p:spPr>
          <a:xfrm>
            <a:off x="2652344" y="26994003"/>
            <a:ext cx="42110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chemeClr val="bg1"/>
                </a:solidFill>
              </a:rPr>
              <a:t>The Fetal Heart Society is a 501(c)3 nonprofit formed to advance the field of fetal cardiovascular care &amp; science through collaborative research, education, and mentorship. FHS is sponsored by over 45 medical institutions. Scan the QR code for our full list of sponsors: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aa56a5-69d6-4c2a-85cb-a7ebae1c28e5" xsi:nil="true"/>
    <lcf76f155ced4ddcb4097134ff3c332f xmlns="f1625425-f44c-4bde-8e5b-fb9932135bf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3842A1C5F9D4AB22CE91241EE1576" ma:contentTypeVersion="11" ma:contentTypeDescription="Create a new document." ma:contentTypeScope="" ma:versionID="5d887742079bcaad053decbc29056319">
  <xsd:schema xmlns:xsd="http://www.w3.org/2001/XMLSchema" xmlns:xs="http://www.w3.org/2001/XMLSchema" xmlns:p="http://schemas.microsoft.com/office/2006/metadata/properties" xmlns:ns2="f1625425-f44c-4bde-8e5b-fb9932135bf8" xmlns:ns3="e0aa56a5-69d6-4c2a-85cb-a7ebae1c28e5" targetNamespace="http://schemas.microsoft.com/office/2006/metadata/properties" ma:root="true" ma:fieldsID="36cdd9d41abae9f1d75fc34615f1107b" ns2:_="" ns3:_="">
    <xsd:import namespace="f1625425-f44c-4bde-8e5b-fb9932135bf8"/>
    <xsd:import namespace="e0aa56a5-69d6-4c2a-85cb-a7ebae1c28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25425-f44c-4bde-8e5b-fb9932135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4c96f58-6cfa-4ebc-976c-0973bd9928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a56a5-69d6-4c2a-85cb-a7ebae1c28e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f0488c-255d-433c-ad1d-768e977aa315}" ma:internalName="TaxCatchAll" ma:showField="CatchAllData" ma:web="e0aa56a5-69d6-4c2a-85cb-a7ebae1c28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95BB9C-8414-4055-BE27-ABE631F8F772}">
  <ds:schemaRefs>
    <ds:schemaRef ds:uri="http://schemas.microsoft.com/office/2006/metadata/properties"/>
    <ds:schemaRef ds:uri="http://schemas.microsoft.com/office/infopath/2007/PartnerControls"/>
    <ds:schemaRef ds:uri="e0aa56a5-69d6-4c2a-85cb-a7ebae1c28e5"/>
    <ds:schemaRef ds:uri="f1625425-f44c-4bde-8e5b-fb9932135bf8"/>
  </ds:schemaRefs>
</ds:datastoreItem>
</file>

<file path=customXml/itemProps2.xml><?xml version="1.0" encoding="utf-8"?>
<ds:datastoreItem xmlns:ds="http://schemas.openxmlformats.org/officeDocument/2006/customXml" ds:itemID="{1F8304A8-4BED-465C-B2BD-6A8C91770B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6DA3E8-09C3-41DA-86B4-FB1A540E9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625425-f44c-4bde-8e5b-fb9932135bf8"/>
    <ds:schemaRef ds:uri="e0aa56a5-69d6-4c2a-85cb-a7ebae1c2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158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Arimo Bold</vt:lpstr>
      <vt:lpstr>Arial</vt:lpstr>
      <vt:lpstr>Arial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FHS-Poster-Template-October-2022.pptx</dc:title>
  <dc:creator>Monae Redmond (ASOT)</dc:creator>
  <cp:lastModifiedBy>Monae Redmond (ASOT)</cp:lastModifiedBy>
  <cp:revision>2</cp:revision>
  <dcterms:created xsi:type="dcterms:W3CDTF">2006-08-16T00:00:00Z</dcterms:created>
  <dcterms:modified xsi:type="dcterms:W3CDTF">2025-01-28T18:58:58Z</dcterms:modified>
  <dc:identifier>DAGQZvf02aw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0x0101002E03842A1C5F9D4AB22CE91241EE1576</vt:lpwstr>
  </property>
  <property fmtid="{D5CDD505-2E9C-101B-9397-08002B2CF9AE}" pid="3" name="Order">
    <vt:r8>5000</vt:r8>
  </property>
</Properties>
</file>