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"/>
  </p:notesMasterIdLst>
  <p:sldIdLst>
    <p:sldId id="256" r:id="rId2"/>
  </p:sldIdLst>
  <p:sldSz cx="13004800" cy="9753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46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698502" y="8657488"/>
            <a:ext cx="11607801" cy="4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4"/>
              <a:buFont typeface="Helvetica Neue"/>
              <a:buNone/>
              <a:defRPr sz="2304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698501" y="1854200"/>
            <a:ext cx="11609057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698500" y="5105402"/>
            <a:ext cx="11607800" cy="145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Helvetica Neue"/>
              <a:buNone/>
              <a:defRPr sz="3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Helvetica Neue"/>
              <a:buNone/>
              <a:defRPr sz="3800" b="1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Helvetica Neue"/>
              <a:buNone/>
              <a:defRPr sz="3800" b="1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Helvetica Neue"/>
              <a:buNone/>
              <a:defRPr sz="3800" b="1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Helvetica Neue"/>
              <a:buNone/>
              <a:defRPr sz="3800" b="1">
                <a:solidFill>
                  <a:schemeClr val="accent1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348514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736600" y="3721101"/>
            <a:ext cx="115316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1219200" y="6426202"/>
            <a:ext cx="11049000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  <a:defRPr sz="2304" b="1"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>
            <a:spLocks noGrp="1"/>
          </p:cNvSpPr>
          <p:nvPr>
            <p:ph type="pic" idx="2"/>
          </p:nvPr>
        </p:nvSpPr>
        <p:spPr>
          <a:xfrm>
            <a:off x="-3860800" y="701538"/>
            <a:ext cx="12539868" cy="83599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2"/>
          <p:cNvSpPr>
            <a:spLocks noGrp="1"/>
          </p:cNvSpPr>
          <p:nvPr>
            <p:ph type="pic" idx="3"/>
          </p:nvPr>
        </p:nvSpPr>
        <p:spPr>
          <a:xfrm>
            <a:off x="6534860" y="698501"/>
            <a:ext cx="5967580" cy="396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2"/>
          <p:cNvSpPr>
            <a:spLocks noGrp="1"/>
          </p:cNvSpPr>
          <p:nvPr>
            <p:ph type="pic" idx="4"/>
          </p:nvPr>
        </p:nvSpPr>
        <p:spPr>
          <a:xfrm>
            <a:off x="6546850" y="5099050"/>
            <a:ext cx="5943600" cy="39624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>
            <a:spLocks noGrp="1"/>
          </p:cNvSpPr>
          <p:nvPr>
            <p:ph type="pic" idx="2"/>
          </p:nvPr>
        </p:nvSpPr>
        <p:spPr>
          <a:xfrm>
            <a:off x="-812800" y="0"/>
            <a:ext cx="1463040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348514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bg>
      <p:bgPr>
        <a:solidFill>
          <a:srgbClr val="00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4A5DA"/>
              </a:buClr>
              <a:buSzPts val="17000"/>
              <a:buFont typeface="Arial"/>
              <a:buNone/>
              <a:defRPr sz="17000" b="0" cap="none">
                <a:solidFill>
                  <a:srgbClr val="34A5D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54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54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54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54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>
                <a:srgbClr val="A6AAA9"/>
              </a:buClr>
              <a:buSzPts val="5400"/>
              <a:buFont typeface="Arial"/>
              <a:buNone/>
              <a:defRPr sz="5400" cap="non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2122040" y="431801"/>
            <a:ext cx="479298" cy="3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400"/>
              <a:buFont typeface="Arial"/>
              <a:buNone/>
              <a:defRPr sz="2400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698502" y="1412978"/>
            <a:ext cx="11607801" cy="6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98500" y="440268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3797300" y="698500"/>
            <a:ext cx="12585470" cy="83566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98500" y="1412978"/>
            <a:ext cx="5105400" cy="6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3"/>
          </p:nvPr>
        </p:nvSpPr>
        <p:spPr>
          <a:xfrm>
            <a:off x="698500" y="3480198"/>
            <a:ext cx="5105400" cy="559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rgbClr val="00346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98500" y="3225801"/>
            <a:ext cx="11607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98500" y="440268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98502" y="1412978"/>
            <a:ext cx="11607801" cy="6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98502" y="1409701"/>
            <a:ext cx="11607801" cy="67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2pPr>
            <a:lvl3pPr marL="1371600" lvl="2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3pPr>
            <a:lvl4pPr marL="1828800" lvl="3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4pPr>
            <a:lvl5pPr marL="2286000" lvl="4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200"/>
              <a:buFont typeface="Helvetica Neue"/>
              <a:buNone/>
              <a:defRPr sz="82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200"/>
              <a:buFont typeface="Helvetica Neue"/>
              <a:buNone/>
              <a:defRPr sz="82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200"/>
              <a:buFont typeface="Helvetica Neue"/>
              <a:buNone/>
              <a:defRPr sz="82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200"/>
              <a:buFont typeface="Helvetica Neue"/>
              <a:buNone/>
              <a:defRPr sz="82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200"/>
              <a:buFont typeface="Helvetica Neue"/>
              <a:buNone/>
              <a:defRPr sz="82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98500" y="6209980"/>
            <a:ext cx="11607800" cy="67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698500" y="999067"/>
            <a:ext cx="11607800" cy="52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600"/>
              <a:buFont typeface="Helvetica Neue"/>
              <a:buNone/>
              <a:defRPr sz="17600" b="1">
                <a:solidFill>
                  <a:srgbClr val="004C7F"/>
                </a:solidFill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600"/>
              <a:buFont typeface="Helvetica Neue"/>
              <a:buNone/>
              <a:defRPr sz="17600" b="1">
                <a:solidFill>
                  <a:srgbClr val="004C7F"/>
                </a:solidFill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600"/>
              <a:buFont typeface="Helvetica Neue"/>
              <a:buNone/>
              <a:defRPr sz="17600" b="1">
                <a:solidFill>
                  <a:srgbClr val="004C7F"/>
                </a:solidFill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600"/>
              <a:buFont typeface="Helvetica Neue"/>
              <a:buNone/>
              <a:defRPr sz="17600" b="1">
                <a:solidFill>
                  <a:srgbClr val="004C7F"/>
                </a:solidFill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7600"/>
              <a:buFont typeface="Helvetica Neue"/>
              <a:buNone/>
              <a:defRPr sz="17600" b="1">
                <a:solidFill>
                  <a:srgbClr val="004C7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462915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62915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62914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62915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98500" y="440268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45128" y="9205033"/>
            <a:ext cx="30777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113B"/>
            </a:gs>
            <a:gs pos="37094">
              <a:srgbClr val="01437B"/>
            </a:gs>
            <a:gs pos="100000">
              <a:srgbClr val="0076B9"/>
            </a:gs>
          </a:gsLst>
          <a:lin ang="540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2447" y="7178040"/>
            <a:ext cx="6369996" cy="617055"/>
          </a:xfrm>
          <a:prstGeom prst="roundRect">
            <a:avLst/>
          </a:prstGeom>
          <a:solidFill>
            <a:schemeClr val="bg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Google Shape;69;p16"/>
          <p:cNvSpPr txBox="1"/>
          <p:nvPr/>
        </p:nvSpPr>
        <p:spPr>
          <a:xfrm>
            <a:off x="112446" y="3914998"/>
            <a:ext cx="6801123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D5D5D5"/>
              </a:buClr>
              <a:buSzPts val="3000"/>
            </a:pPr>
            <a:r>
              <a:rPr lang="en-US" sz="3200" b="0" i="0" dirty="0">
                <a:solidFill>
                  <a:srgbClr val="F8F8F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Diagnostic and Management Challenges of Congenitally Corrected TGA</a:t>
            </a:r>
            <a:endParaRPr sz="3200" b="1" i="1" u="none" strike="noStrike" cap="none" dirty="0">
              <a:solidFill>
                <a:srgbClr val="F8F8F8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167611" y="3419471"/>
            <a:ext cx="2864567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Fetal Heart Society presents:  </a:t>
            </a:r>
            <a:endParaRPr dirty="0"/>
          </a:p>
        </p:txBody>
      </p:sp>
      <p:sp>
        <p:nvSpPr>
          <p:cNvPr id="72" name="Google Shape;72;p16"/>
          <p:cNvSpPr txBox="1"/>
          <p:nvPr/>
        </p:nvSpPr>
        <p:spPr>
          <a:xfrm>
            <a:off x="167611" y="6544803"/>
            <a:ext cx="6549870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FREE one hour educational webinar.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session will be recorded and available for viewing on the FHS website.</a:t>
            </a:r>
            <a:endParaRPr sz="15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112447" y="5162024"/>
            <a:ext cx="6549900" cy="64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Helvetica Neue"/>
              <a:buNone/>
            </a:pPr>
            <a:r>
              <a:rPr lang="en-US" sz="35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Thursday, December 14</a:t>
            </a:r>
            <a:r>
              <a:rPr lang="en-US" sz="35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2023</a:t>
            </a:r>
            <a:endParaRPr sz="35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27483" y="5794087"/>
            <a:ext cx="6254960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17:30 Los Angeles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20:30 New York     01:30 </a:t>
            </a:r>
            <a:r>
              <a:rPr lang="en-US" sz="15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December 15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London  </a:t>
            </a:r>
            <a:endParaRPr dirty="0"/>
          </a:p>
        </p:txBody>
      </p:sp>
      <p:sp>
        <p:nvSpPr>
          <p:cNvPr id="75" name="Google Shape;75;p16"/>
          <p:cNvSpPr/>
          <p:nvPr/>
        </p:nvSpPr>
        <p:spPr>
          <a:xfrm>
            <a:off x="3568640" y="6004901"/>
            <a:ext cx="56607" cy="48013"/>
          </a:xfrm>
          <a:prstGeom prst="ellipse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1928988" y="6012920"/>
            <a:ext cx="56606" cy="48013"/>
          </a:xfrm>
          <a:prstGeom prst="ellipse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68827" y="7323171"/>
            <a:ext cx="7684796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Clr>
                <a:srgbClr val="FFFFFF"/>
              </a:buClr>
              <a:buSzPts val="2400"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Register </a:t>
            </a:r>
            <a:r>
              <a:rPr lang="en-US" sz="24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at: https://tinyurl.com/34cnd9zu </a:t>
            </a:r>
            <a:endParaRPr sz="1800" b="0" i="1" u="sng" strike="noStrike" cap="none" dirty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8" name="Google Shape;78;p16" descr="Pictur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59" y="409223"/>
            <a:ext cx="2178670" cy="110992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552299" y="1311141"/>
            <a:ext cx="185948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endParaRPr dirty="0"/>
          </a:p>
        </p:txBody>
      </p:sp>
      <p:sp>
        <p:nvSpPr>
          <p:cNvPr id="80" name="Google Shape;80;p16"/>
          <p:cNvSpPr/>
          <p:nvPr/>
        </p:nvSpPr>
        <p:spPr>
          <a:xfrm>
            <a:off x="2554121" y="1322043"/>
            <a:ext cx="184126" cy="179075"/>
          </a:xfrm>
          <a:prstGeom prst="ellipse">
            <a:avLst/>
          </a:prstGeom>
          <a:noFill/>
          <a:ln w="12700" cap="flat" cmpd="sng">
            <a:solidFill>
              <a:srgbClr val="EB220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2200"/>
              <a:buFont typeface="Helvetica Neue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33302" y="1603088"/>
            <a:ext cx="2732012" cy="34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https://fetalheartsociety.org</a:t>
            </a:r>
            <a:endParaRPr dirty="0"/>
          </a:p>
        </p:txBody>
      </p:sp>
      <p:sp>
        <p:nvSpPr>
          <p:cNvPr id="82" name="Google Shape;82;p16"/>
          <p:cNvSpPr/>
          <p:nvPr/>
        </p:nvSpPr>
        <p:spPr>
          <a:xfrm>
            <a:off x="-1045" y="7886164"/>
            <a:ext cx="13004800" cy="18674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6" descr="Z"/>
          <p:cNvSpPr/>
          <p:nvPr/>
        </p:nvSpPr>
        <p:spPr>
          <a:xfrm>
            <a:off x="6761169" y="-4861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383445" y="90459"/>
            <a:ext cx="3337687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</a:pPr>
            <a:r>
              <a:rPr lang="en-US" sz="25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5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Presenters</a:t>
            </a:r>
            <a:endParaRPr sz="25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6" descr="data:image/jpeg;base64,/9j/4AAQSkZJRgABAQAAAQABAAD/2wCEAAoHCBYWFRgWFhYZGRgVHRocGBwcGBgYGRwYGBgZGhoYGBgcIS4lHB4rIRgYJjgmKy8xNTU1GiQ7QDs0Py40NTEBDAwMBgYGEAYGEDEdFh0xMTExMTExMTExMTExMTExMTExMTExMTExMTExMTExMTExMTExMTExMTExMTExMTExMf/AABEIAOUA3AMBIgACEQEDEQH/xAAbAAABBQEBAAAAAAAAAAAAAAAEAAIDBQYBB//EADsQAAEDAgUDAgQEBQMDBQAAAAEAAhEDIQQSMUFRBWFxBiITMoGRQqGx8BRSYsHhB4LRcpLxFTNDVGP/xAAUAQEAAAAAAAAAAAAAAAAAAAAA/8QAFBEBAAAAAAAAAAAAAAAAAAAAAP/aAAwDAQACEQMRAD8A8ZSSSQJJJJAkkk9tMkwBJ7IGApwPKu+ndAc8y8wOBc/4K3PQegUqQDsoncuGYlBjOlekcTXAc1mRpMFzjl75g03IV/hv9P2NB+LXJnT4YEfXMtjWqk/TRCvfCAHBdBwtGC2kHOFpfDwe8GysGspjSnSDtiKbJHiAoiUjMaa6ILCliDbS+xaEQ3FHgf8AaFXMNhKKYNwgOGId/TH/AEhdGKfu5pHGVqHYzKJ1nZPaZtEcz+qBGjTN30aTydzTYSfrCA6h6cwVcy+hlPLIZH0GpRjW6Ab/AKqUGQSbRaEGMxv+mlNwihiHB2/xAMscDLusn1r0liMMSC0PaI9zdx2Gq9eLhoQY7Ks6y12Q3lo+/hB4o4X/AE/eyjK3+JwFKoCHMuRaLFvhU2M9MkjNRdmH8rrO02O6DMpKfEYdzCWuaWuFiCFCg4kkkgSSSSBJJJAIElCc1pNhqVouk9NY331fcfws/wCUFfgekPeMxGVvO58K7wWAaxvtHzb7oxkv1sNgNAOFZ9Hw+eoQdGoDukdOhoJEK0qOgQE95gQNAoXjeUEb3FNy6XSJvZSNpzrsgjcI1XC0zbRTkKNzDrN+EDqQM3+6MoP23QQbzbspmv3jRAdmBMSuuIJG5CBFWNbzvwpKdcTrpoeUBFSpF+NAugSJnVR53X0M/uEgRGsHbygmYYCj6hTzMOX6LrXujUSE98ECTfgIMU92XMcvunddBMQfoR+7IrrLPf24QLRaDz9kHMfgW1BlfeLidR4WW6p6edTGdsvZEk7t+m4WqcDckzsFNhwWwHGQeUHmRC4td1no4c5zmw1wExFnDsFky28aIGpJJIEnsYSYAkpoCten4UtGZw10QEYDChu0u3PCtWQO5UVOmQNIJ3UjpFggMwzxIV76eZ73u2AWbovyiVr+iU4o6fOUBf8AdMeBqTAG6e8xJOyyvqHqxccgMNGoQWOL65TZ/UqbF+rXGzBlCo2uLr7d1HiadtkF0zr793SFfYLqQeBe/KwFN1kf0zElpiUG9Y+9jPdTnSR9UDgDLQZRTjEx9fKBPqR9f0TBiNG8aJlQEiYQ7n24IQWb8SBA2/EisPVlpLSCdpVDh2Z3XNhc/wDCMyhkuaDG/hBcF4tMd017wIINz+iCZUAbMTOimfVlsGPO6Ct6uGiDqZuqU1iM3dXfVhLL7aQs9UkADU6lBNh6mxgkaKR1TUP+kIIVCCPap21Befxb90BGHoZ2fEBl1I+4csOqx/qLDtbUeWj2uIc3/ctLhMU+mXA3a/2lV/WqEtAAnJc+CgyFSnlMFMVhVaDY6H5efCBe2DCA3plOXAxOX7eFf1cK6Gvdo7QBRYXCNYGjXlWmLOdzA3RmqAfOYTzT0J3UtZgJtoOF2oRlH5IInGAQtngBFFndYyNRF5C29H5GDhqCLHPhhP2Xm+MqZnHk6r03E0czHDW1l5ji2w8zzdAsLrOqkqsmQB5TaLxdOzhoJNygEFGCOFNhWy+NFG5xtGmsK+9PdMLzneLHRBd4QFrBwjWmRATKtIAQAbIV2IDTI+xQGYhwDZJsN1VuqF1wLSu4jFCo9tMmALlFVgDGWwZbtZBFRqZSbzuuYjFGo4C4aNYULDJdwisK0g6a/ogIZUgayBt2TxihNh9ELXfa3zfkoDiLXBlBaPqNcD3H7hZqq3LoZJOh1VzSr8iBygcbSHzb89kADzrrAXWaN3HC7nBmNP7qKqYcD+QQNqu3mzTdTu9xgWz2QuI07G/dTOxDgGPiWsIBHZBR9VwrW1MsRl447LRYHD4SpTa4USbQTG41VD1qDXLgbOFvK9G9M9MpjDU5iSJPkoMczCOazNoRymtqE6W5KsuvPHxC1psFVtaZgaIJfiAW5SJaRcbrr2AaXTJ7oCQ4BrreFrumEmkw7/2WQY/NDGiS6y12JxbMLQZ8Rwlo+WboDWsk2O11jPUPQHh+doEGTqFW9Q9ZV6pLaQDG87qnq1qzrvrPJ7GyB1Sk5tuE2b3UYY7+ck91A9x3N94Qa70/0DOc5Flq20mss20LzHB9VrUz7HkDYLX9G9RGpAe0Ax+yguqrJ+vCz2PrXP8ARutM2DF7rNdbpESedUFPTxcPJdvoUQ/rBjKPqqWrVMxEocOMoNt0usx4ALoI27q1NOLc6+F5vTxZaSQcpFwVq+iepQ+GVbHQOQXQpkiwUD6GI1DQWo3GvAIDbSPaRoVW4d+JfUyMfc/ZAv4V2z4O4KkoYpzfZUaCOdk/HUXsIbUIDjo4aHtKTTLIebt/RAF1DD0mQ5rpLtBsq0MO1nf2UuMhzuA35fKFLoMulBI6+v7KXxCAQbDbumvrCxmRwu1GkjMLwJAQUfUXQ9pItzwr/p/qf4bA3hU/VGAsDv8AuHCALEGscwEl5Mk3JRDsO0tDgYK6ygf4d1V1mkwPKFD7Dsg47VQutN9dlLnA1Ou6hLJugIwmJ+HmqfyD2+Vm6+LqV3mo9xdmOh0AVp1v20gP5zAVY2wDToEHWsgz+XZJx4MSuNdwP/CcwzqLIGCrsWyozTnsialRs+2wGqhe/ugYGbDwiOlA5wGkmDdCfEv+9VYdKxzaMvLczuEHodHNlb2C5jcIHsMiZ45WVZ63eDJpzPZWvT/VuHqQ14NN034QZTqmENN5meyBDZH6r0Pr3Sm16Tn0yCWiQdZXnDSQSDIc2zggVQTBF4tHZJ7J0mdgOVJ8ObgeV0NIM6Tuguei9Xf7abz7m6E/8rRdPrmjUdnFnj5htKwLyRaZOsrT9E6uKrRQqGH2yk/oguetdQa8U6bCXkOmY0RLmEk21FynYbCtZoGgjW2vhEuYA10TLkGUxHte4bBCOdGvynRT15LnCRbTygzlIkkkjbZA8sETxsisM2WNcbX/ACQJ/mI7ItshuQX4PCATEsD84AVPmItE91fNJbIMXF+6rqTAyQXXkn7oL7E4kuwzWTAa/TnyoHMJg/l2T307ZeTIXI7oGFka6FOfppPhMe+dRolhnS+4MGyAf1AwGhSfOjtFWOuFcerKJaymALAyeFSNeD4OiDuHDpMjxCT35TconCVcrtYjVAV3Oc524Jt4QSCg52ZxFuVEGAW14XXOdGQTf7Kajh5MN1NighY2B4U9DCPcSWsJJ1laWj0BnwWVWy7J7KzTEseSSxwj8Dm6cFpHCIYIAERxCDM/wjh+Ezuhq2HEwWwfC3AImABP3+qGxeEaTsZ1KCg9P9fqYV4Bl9M6tubbqw9VdNY9rcXhzmpuu9o1BTOkuZSxLM//ALby6m+dDSrNNN/2Ds3+0IGm6rhalSg4Wa5zXg/KS0luYeYlADTdMlpsRonMeDDdeybXaJLgAJ1AXWuA90RyUEdduR1wuPBEOFnaiNVJUEv77TonkC1r/kg3Pp7qza9FuaA9lnfRWmIJDCZ1H5LzvoGL+FiQPw1DBXonUHhrHkaNFuJKDGVjD3Ab3QptbWdeycxoJOac5MppiST/AOUDar2wYnspmmWtBPmNUM99vcNdAE8iIEwgM+GMwvIjRZnq7iKrgrwt9oJudB/lUuPpe8yLoNS92Z4A3unVKMXB8plQgPa76eCpKgk5ZQCkc6Kz6I/KHywEcnbwhBTnXQbqz6U4Oa5h1BnyEFkeltr0sr/pZZLqXp4UJJeAwbbr0d1ZrKeewa1q8n671F2IqRfK2fqgAD2l3tuDqSpHN58CE1tMNHnbhE0KBeQBug5g8KXWG5uVo8JhGMGklLDUWsAaBfc91PxA8oDel4sU3yW5mPBbVb/Mw6xw4EBwOxAXcR0p7HvDXBzGsNVrtA+kBIe36bbEEbIZj8pu0OAIJBJAcP5SWkEDwVpunYzDPovZmcxwp1RSY73gGowhzGVBq0mCA4Agg3MlBl6NZscd9SULi8YAI047q6PRwGh15O3CbifTwIk34PCDMYmKha1wGsbAXtcnQd1q/W/paoyiMZUqMBe2i17B781XLlc8PmILGB1gZJPlAM6EDZzvqNfCn6oyq/DMwxfNGm/MyfmaQ1zck/y+6Y2QYarhxIItb6FREyB3OmysKuGe0+67RoUHViY1jRAxmsEX/RSsrhoucyFYx2aTvonVBBjlAqBLq1MREuB/Nb/1VXysyfzNEeVkfTOBNTEtn/4zm8gK89Vvc+rbQaBBUGpIBmHCxHZQhxkjcXXA690rmw13PZBxz8zmt/E4/ZTT7yNYsD3UeFbmqyNGBSNcRmgTx5QMqv1nQGI78oDEUcziXOMi37+6sX08sSZm/wBVV1a3uNpvrCDVYuncHZxn6pmJcSQe1xwiussyH4ZEOaSQgWOzA8nVA11ckQdFP06qRUaR9fCjfSNpTTTIhwNwgvvV2Py4KGn5zruOy8/oCBP7laP1PVzYSlt7rrPCAPCCWm0udEXKvun4bLJOoCD6VRmT9lcZSOxQdI727bLpEjsLjuUxnY+UnGQBJQIT+I67I/01TzF73D5TDUG88gQBYq+9N0wKJcANUFxTuHEGTwdkHjHN0kzvwiSYBOki5WTxvWnl5ZTZny7hBZhwGhhQYqg97SAYB1VJies4n/6/iFW4jqmMcYyFs/b6oLLH4NgYAXyQqTE0ADqNNlKx1S5IJI1nSU3HNADZN593ZBLgMF8QOAsWrh6S4mLQrn0IA+rVHAtO9lffwo/l88IBvTPSvhy+NRc9lmOv1S/EOymzd+ey29R5ax5mAG7Lzms/M8nSTr3QIiP7ylmgEiJ4XH3tqRvsoXaBvOpGqCxwbBToue4y6qYaOE0OcBOhUbGyAHGQz5QU9gBJOmW/ZB3FuMgWhok9zwoWVmUxlOup8lRVHbu1fc+BpCrq9TMZQeqet6bKldjmwJGvKyXTSc7mHUGFo8STUw7KzPcaVyN4WdxwyVGVmn2VLns7hBYY2iGiJuhWRuu1nucS43AUYP5oButz8LKdJkKie2QNbwtRj6Wei4D8N1m6LrfvVBf9Nb7Z02CsGPGhMofpHuYO2qLdTESAgiyAmyVSfodVJJ2EKN5PF+OUCj2lpuNkZgMYWNDfwzcIYuGgBzcIbG1co0k8INJ1TFhzMrXfMFXYagGNganXlCYB8sPtvqEVha5qvaxoh73NYBsS4gD9UEzKh5jyiviCIkGeyq8finUXuY9ha9lnBwgjv3G4IsVRYjrBkgGSfy7ILzqddgbEAcxqsz1BjgW52ljajczSQRmb/M0mzh4TaTH1XWkAak6L0DAdfoP6ezp5pMrYgMq/DbUafh5w9zmNa+xzlpOXKRcAEiQgzn+nYtVcbxZpWspsEy466hUn+n2Gy4Wo7cmL7HhXLy4HtugGxwinVa06i3+F5y1nn/K9HxVIZHCbkG688q7jYG6BGtIgiP7qTD0w25EEp2GoZve4Q1vy8kqUyTM/+EDqTM2okdtVzHvAGRnknsiab2sa502CpsXiIE7uQC4qsXnWI9o8KH4sWUJmxdouCdtEGz9HdXdSqGlU+V4gToQVZ9U6XAcwfK73MOwPCxD6ziGTqzQ7lejemeqUsTRNGscrwPYe40QZzC1TOV2os7ggKZ5BvxaEzquDfSeQ9pDmmx2cFylUzCfugmLoHLTr9eVQ4nD5HvZsbtV8xhAsLHUFB9WwxdD26t18II+kYwMN9D+qvA+TaDO+yyLHAx3t4RVPEkCATbfZBpMwNuNSo6uIpj8WipDiibCZKHqUjq4FBqsNjKDSC18uOs8pOph7yQ2x3KymGb7xPIj/ACtsW2jsgGfh7yLBo05RPSnsZVFQnKabKj2zu8McGAd8xB+ije05Z+igxDgCZuYQWXqHGCq1jnsDxVY19N8w6nUByVmT+Jhex5ynTMCI3zQwTCQQB5V80Z8I60uw7w8D/wDOrDHjwHtpn/cVWMZltGt0EGKe1jDsNLcrN1XFoc6SC27HAwQQZBBGhBi6surYvM4MFxuq51AvcymNXuFu0oPXMAM+DZWyBr6xDqwaIHxDq8DYPILvJKFe4GQdd1Z1HupMa1tgGBhbFjMbcyAfoqh7w0FxMHfhALjXZWPJMCLLDABxsJvKtet9SNR2Rny7n+6Dw9MMEfbk9kErLa7bbJlKkXuIaLn8k9lKTJsOEUzFhjTkEvdaeEFfj2BoDZsz5vKzdR+dxcdNlYdUxIuxtyfn8oWmCG5QgFc7QG6m+GpAO1+VGaJ5QOxFMsdBuE7B4p1N4c06EQrDE4cPb3H6KqcwwRKD1fpnUGY2jkqwXCwdx5Wa6p06phnlrhLCZa4aQqH051J2HeHat/E3tuV6Tiq7MRTBY4Pa4SBx2CDK06weNbjRJ7jsP+qVLiekua3O0HwhDU0DgZCCrxlDIZHylNY20baq9yBwIIkcKuxWEcy7QY/sgl6DTzVmtdABWlx/R2NLnl0CIjZY3DYm/tsW3lEYjqFV/wAz5CDuFpe+Is02WsDQWg8rMUH82labBPBaD2goFUpggDhRVmdro13y/VRlndAGAWh0E+8QQDEgwYPIsLdlWdSxAY2JlxERx5R2PxrabSJBcdOyyuIqOcSTadUERbe+vPC0noDpZqV3Yh49lL5SdCVU9N6Y+s4T7aY1O5Wzr41tKm2kwhrWj5Rq7ygtup4+mJL391iusdXfUORg9m53K7jC54uInSVBhiWH5ZIvHKAc4ZzRmPtB23Klo4I2cTfUBPfneS943sDYBSBj32aDpdx0A7IG1aLi7IyC92p2aFX9SqBjTTZdx+Y8co2tXDGllM3/ABP3PZV9NgHu4+Y8oA2YLI2++p3THwICLxeKGkTOiq6jXkxlj+yCcsE30jZc/iGC0pYfC7PcUTTwgj5AgMaJnlB4zB/iH1RrH/fRSNFu4ugz+WDI/flXXS8aWXaYH42cf1NUOJwv4hruNkIxhmW6/uyD0TAdQ+JTsQZ18KPH9PIbmDZESsZgcY9hzs1HzsP6tWx6N6mp1G5XG41abSgrHUMwlhgjZOY8hvvB+oV2/AUZzscWTcjZS1Ax7MpLdEGMxWFaCSy5NyEC9xGrYWnfhd2tuOEJUaG/OwweyClZVA1d4U9HHvZdr55CszgqTpIF+Fw9JYYtrsg5T9SPiHNEIbE9Ze8cA8aoz/0Zmp/VdGFpNPtie/KCkYx7z7WkzaSisP0sAy65H2VoHd/IaEThsE4gkMdHKCCnNgNfsB5TgabToXv3Ow8IlrGD5yAPzPZWzMThqTQG087zpAkjuUGdfUBBBOl/CbTrsHyXedyrt+AD5e9oZN5NrcFUvVOp4fDghhD3ut7bwg7RpMLs9Z5Ib+EcoTqfWA85We1jbQNx3KqX4utVAysDG8nVSDpTj87x/tQDPxoEyIG3+VGDUfZggHcqyp4NjPlGcnnZFMYbaf8ACAGjhMo5duePC45muX81ZfDkn9UDjMYxgkm/AQRto6WunyBbMPuqqrjHvPtMNP3Ufwm7zKC2Y6fKf+5UbIfBYe/dTNKDrWEi91BiKA1bYokaWsVzICdUFQ8uDp0cN1x7A85mkteNTpKs3UA4XQlXCuZJ1B2QWHR/VT6BArM+Iz+y1j+r9OrstNNxvxdedAGJPubxwpsOKbrFoP5Qg2dOAfY/x3CMe17xBc2PzWJGFI+R7h4Oi6H4htxVkbyEGtpdFe50B7RO5UNbpMEgVpcNYNln6PU67fxNd9CPzUp6uXkBzXM/mLBKC5b060l5I013U1Lo4cYJEagzuqN+JYbA1CNoGqJwuMDLsZUe7+v2tH1QXY6RXZdtP5rNi+ZH1MLXY2K2IZRAE5SRMcFZWr1HGO1rBgHyhl3DwUI+jndnqOfUedXPMn7aINOeudNpwCx9d4uSB7Z8qur+p35i+hh205sM5DjHaFUGm0ERAJ4sE2Y1GiCLF161cn4lVwE3a2wSoYNjNGzO+qkdE+dglnMaQDaEExftqOFxhO5twuOZ7YsuvfEAC26CSmO0KZ9RrGy432CDdiIbJOio8fjyXWvwgM6n1cgQy07bqkc4zmd7p07JNaScztU4N73P5oHsfzcj7J/xTyEM4u007bp38L/UEE/R3n4jWzZaN1Pvvqkkg58Oxuk9sZUkkD2m+icRNlxJAJicMNQYtccqkrsvItN7JJIHYTGvbodPzV9gsV8Rt2geF1JBMcNaZ/Jdp4L+o31supIOiwUFSqSY2SSQP+HG+nZNdVJIHOqSSBsTHlMiJGoSSQQtdcQIhFlkQZ1SSQRPHfRJrYGqSSCtx1Y6IJjN+UkkHIkrppAJJIA6hI3k8phqJJIP/9k="/>
          <p:cNvSpPr/>
          <p:nvPr/>
        </p:nvSpPr>
        <p:spPr>
          <a:xfrm>
            <a:off x="8890942" y="217992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</a:pPr>
            <a:endParaRPr sz="16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0240764" y="115937"/>
            <a:ext cx="1526059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</a:pPr>
            <a:r>
              <a:rPr lang="en-US" sz="25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Speakers</a:t>
            </a:r>
            <a:endParaRPr sz="25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258200" y="2288067"/>
            <a:ext cx="4250491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Aaron Phillips, MD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Imaging Fellow,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 Cardiology</a:t>
            </a:r>
          </a:p>
          <a:p>
            <a:pPr algn="ctr"/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Lucile Packard Children’s Hospital at Stanford</a:t>
            </a:r>
          </a:p>
          <a:p>
            <a:pPr algn="ctr"/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3" name="Google Shape;93;p16" descr="data:image/jpeg;base64,/9j/4AAQSkZJRgABAQAAAQABAAD/2wCEAAkGBxIREhISEhAWFRISFxkSEhcSFhcRFhYYFxcXFhUYFxcYHTQgGholGxYZIjEhJSkrLi4uFyA1ODMsOCguLisBCgoKDg0OGxAQGy4lICUvLS0xLS0vMC0tKy01LS0rLy0vLS0tLS8tLzItLS0tKy0tLS0tLS0tLS0tLS0tLS0tLf/AABEIAJoBRwMBIgACEQEDEQH/xAAbAAEAAwEBAQEAAAAAAAAAAAAABAYHBQMCAf/EAEUQAAIBAgMDBwcKAwcFAAAAAAECAAMRBBIhBQYxB0FRYXGBkRMiMlJyobEUIzNjc4KSssHRQmLCFiQlNUOi8BU0RFOz/8QAGgEBAAIDAQAAAAAAAAAAAAAAAAEEAgMFBv/EADURAAIBAwAHBQYFBQAAAAAAAAABAgMEEQUSITFhscETQXGRoTJRgdHh8BQjJDNSFSKywvH/2gAMAwEAAhEDEQA/ANxiIgCIiAIiIAiIgCIiAIiIAiIgCIiAIiIAiIgCIme7e3rNSq1Ok1qSErcfxkaE39W/Dx7AL/nHSPGfczjCbW6TOthdsleDd3EeEAuMSLs/GLWQOvYR0EcRJUAREQBERAEREAREQBERAEREAREQBERAEREAREQBERAEREAREQBERAEREAREQBERAEREA5G9eOOHweIqg2ZUIU9DN5inxYTGMLVsJrnKBhzU2fiQvFVFTuputRvcpme8n27/AMsqGpUH93pEZv534hOy1ie0Dn0An7u7Ar4mzDzKXrsL39gfxdug65c6WwcJh1vVa/8ANVfKPAWE5m92+SYT5jDhTVAsfUpjmFhz9UzPG7SqVmzVahdjzsb+HRIBtWysbhSHXDspCkFxSBYAnQE2HPl906FKurcCDbjbiOphxB7ZU+TLBFMM1VhrXe6+wvmj35vESzY+mcpZdKiC6n3kH+U21H7QCbE8MJWzorWtcajoPAjuNx3T3kgREQBERAEREAREQBERAEREAREQBERAEREAREQBERAEREAREQBERAEREAREQBESp4rbbVamIpKcvkWyEcCdAbk8db6dUAsWKxFJQRUdACLEOwFweOhlK3i2jS2Rg1w+G4sHdCTewZtLtzklwBrfKjEcJV9qCtWfJ8nqZm4DIxJ7rTz302XV+RYT5QhWsrtTOYhjkp+UNDgbDzaze4c0hkMpz48m5bVibk9J5yZYNzN2620aoaxXDKfnanAG3FKfS54dC8TzA1ulgnVlZW1XUZgtRe9HBVuwgzW9xd82qFMNiQgbRaboopgngFZRoCeYiw5rRgF9oUVpqqIoVEAVQOAAFgB3Tn7y7Yp4PDvWqk5AVU21JzMFNhzkAk9xnRq1FUFmYKqgsxY2AA1JJPATJtv4yptvGU6NAE4PDtfW6iqxuMx6ARcdITOeJCySTRd1saK1DOFZQzMwDixAc+UsRfiM9j0EETtyHs3BijSSmDfKNToMzE3ZiBpcsSe+TJEc42kRzjaIiJJIiIgCIiAIiIAiIgCIiAIiIAiIgCIiAIiIAiIgCIiAIiIAiIgCIkbG4unRQ1KtRaaLqzVGCKO0nSASYmW7z8tOCoXXCI2KqDTNrSpD7xGZu4WPTKKdpbf28bUw64dtD5K+Gw9uBzOTeoOlbt2SMkZNd3n5R9nYG61K4qVR/pULVXB6GIOVD7REzBOUKptDGsKGCNM1Et8zmrVTkvleplHqm3DQ5dSBO9uzyHUEs+OrGs3PSo3pUh1F/TbtGWajsnZGHwqeTw9BKSdFNQtz0m3E9Z1jaFkxPEnHYDGU8Z9E2IotRZHBLEU3A1GhFrqAeJyE8Dr2Rj2xlGpQr1fnHYVqFR7BVqgZcr8wRl05rHXrEflB2j8pxzZTdKA8ivWQSXP4jb7okXCJpBJL/sbivJ51VWIF3RSfKK3OuUjXq1uRbTW0reHOWoQpd2uPMWmVdWsMyEHUWa4vY9g4S2UNoVqeUJU0BAUMA+UE/wAOYHL3Wml47YqVFyrUemSblkKsx5rfOBrd1jpxkgyTbe1MbjCqYvMlMgeToIGVnN7KWHFmJHA6A3IAtrqW6mxEwtIBUC5gCAR5yggEhieLE8ewDXKJN2Xsenhx5uZ3PpVKp8pUPNYsebqFhOlAEREAREQBERAEREAREQBERAEREAREQBERAEREAREQBERAEREAREQBERAEoHKfuA21jhimIFI0SytnUupV7G6qD6QK9VwTrpL/ABAKDuxyUbOwdmemcTVH8eIsyg/y0/RHeCR0y9qoAAAsBoAJ9xAEgbdxRo4evVHFKbMvtBTl99pPnH3tp5sFih9UzfhGb9IBitGlredGk1p5YZZC23i2w+QimWRmFMtewViGZQdOcIx+7IB1y82yYfgBmXMeJHCbVhqmZEb1lB8ReSD2iIgCIiAIiIAiIgCIiAIiIAiIgCIiAIiIAiIgCIiAIiIAiIgCIiAIieNesq6swXtIHxh7FkPYsntEg/8AVqH/ALVkihXVxdWDDqIPwmEakJbItP4mEakJPCafxPaIiZmYiVkb74Ai64hSD0Ag+BsZ+DffBkgeUOugNrj3ayt+Nt84115lZ3dD+a8yzzxxNEOjoeDqVPYRYz2lFx/KEKVetQ+SsWosUvnUBrc/DSbK1aFFa03heDfI2Va0KS1pv0b5FEwgIAvx55YP+i/Ktk442vUR/LUunNQRXsPaBdPvGV01Rro/TzTVtyMLkwNG4+lBqHrFQll/2FZjQuaVfPZvOODXMxo3NOtnUe7g1zMp2LVuizatjNfD0D00k/KJgezWal83YnIxpm/8hKn4GXHD77YimiImUKgCi9m0AsL6TRV0hRpScXnPh9TVVv6VOTi87OH1NYiV/dDbTYuhnfKKikq2UEDhdSAeo+4ymcoe3cTQxyU6NcohWmSvNcsQT4TfK4iqXarcbJXEVS7VbUanExzAbexLVUU4ip5zAHUagkAzY5ha3SuE2ljBFtdKum0sYPJ6yjiwHaZHr7SoJbPWppfhmdVv2XOsxbe7/NMQfrB/8xOXtfDvUpMtOmztobIpc2HE2UXt1ytPSElV7NR78bytO/lGr2ait+N/HBu77dww44hPG/wkR978CP8AyVPYGP6THCwUimzIr6DKxytwBHmnXhJ2ztm1cQ+SimdgMxF1XQEAm7EDiRKj0ncSaUYrPg31Kv8AUq7eIxWfBvqab/bjA3t5fhqbKx43tzdR8J54jfjCqRlzOCM11FgNSLHMQQdOjnEyjaeFqYbFGnVXK2VabDQjXzlII0I1t49E9gZFTSNxDZJJPw+pjU0hcR2PCfhu82azsTeqli6hpU0cEKWJNsoAsON7845pYpUOTvZnk8OapHn1jf7qXA8TmPYRLfOxbSnKkpVN72nXtpTlSUqm9/aERE3m8REQBERAEREAREQBERAEREASBtbalLDJnqtYcFA1Zj0ASVWqqis7GyqCzE8wAuT4TGt4Nrvi6rVGuF4Ivqr0dvOeuU7y67CGze93zKl5dKhDZve75nZ2vv1XqEij82vie88fhKxVxVRySzkk8dZ4ztbA3br4u5UBaYNi78L9Cgasfd1zzz7S5nh5k/v4L0OC3UrzSeZP7+C9EcUz1oVnQhkdkYcCpKnxEu9Tk4OXzcXd+unZT3hrjt1lKxuFejUelUFnQ5WHHrFuoggjqMyrWtSik5rl07yatvVpYc448nyb2l+3S3xNVlo4kjO2iVOAY+qQNAx5iNDw48bzMD/5pNl3X2icRhqVQ+lbK3apKk99r986+jbuVX+ye9ffodXR11Kp+XN7VufD6cvAxLAjze8yUnEdo+MjYTgfab4yQOI7Zw6myTOLV9pm9zDN4P8AMMb7Z/SbnML3g/zHG+0f0noNKfs/E72k/wBr4kV+HcJvKKqKALBVAA6AAP2mDsP+d8vOL25WXZBeoCrVAaCZgVYgsyg66/RgkHny357ypoqSiqjfdh/5FTRclFVJPuUf9ihF1erVqL6LF3X7zsw+M+yRe3Obkd1r/EeM88ItlHXrIG06jU8RhiwslVSEPrFnyN4EU5zsSqzk/F9efM57TqTb4N9efM0Tk0xuSu9InSstx2oCR/tLeE4/Kif8RT2aX5jImysYaFalVH+mwY9hPnDv1HfPflOYHaSdBWkR4mXaNXWs5R9z9Ht+Zdo1Na1lD3P0e3nkj7JHz1L21/Ms3GYfsYfP0ftF/Ms2iriUTRqgX2iB8ZZ0TspyfHoWNFbISfFcjD96jfaeI+1/pln5Nx/ez9m36SpbyVL7UxI+ub3KZcOTX/un+zP5llZL9cvF9Sul+sj49WVDfUf4viT9ZT91JP2lz5MR8/VP1f8AUv7Sm74C+1cQfrB7kAly5L/pq/Ug/MP2mec30fF9TPObyPi+p88sWBUDD4kaOGNFusWLr4EN+KVTZFHy70ad7eUIF+i7AX98uPLTUth8P11T7qbfvKhudUBxGEHTUX8wMX8E68V72iL+EZVkn3tept9CiqKqKLKgCqOgAWA8J7RE7h2xERAEREAREQBERAEREAREQBERAK7vziCmBrEcWyr3F1zD8N5kk1blDS+BqH1WUn8QX4mZTPP6Wf5yXDqzg6Tb7ZLgubPxjYGblszCLRpJSX0UUDt6T2k3PfMOYTad3scMRh6dQHUizdTLow8R4TZohrWmu/C656GzRWFOa78LrnodSZfymUAuKpsP9WkWPbTYAnwdR3Tx2pvpjRia4o1aYpU6jU0VqYYEJ5pJIIOpBPGcTbu3sRja1Fq1KmopU3XNTYkMzsh9FtV9HpPbN97c0qlKdNPaujN95c0qlOVPO1dGRJpHJjWvRqp6rhh94W/pmcTSeTOgRh6jkem9l6wgtfxJHdKOi8/iFj3MpaOT/ELwZl2E4P7bD3z3Ml7XwRw+KxNIi1qrOvsVPPS3cbdxkWU7hNVJLiypcRxUkuLN7mFbcYNtDGEG4zML9YNj7wZZsVv1XenkAFNiLF1F24alb6DwlQSmFvbn4k8Z0r++p1o6kPkdG+vadWOrDPxWD6YX0HE6CWjlax2atQwyngpd/ac5U7wFb8Ug7obOOIxVNbeZTIeoeYKuoB7TYd56Jw9p7Q+VY3EYi91LnJ0ZV8yn4qLzTQzTtpy/k0vLOeeDRRbhQnL34Xlnq0j6AkWps+iz+UakpfTziLnThx7J09k0BWr0qV7B2Ck9Cg3JHWADLxtXc7Cth6yYZW+UMhFF2ZyFe3mkgaWvx806Xmu1tKtVOUHju7+hjb2tWqm4PHdva5Iz+8h7f2h5bE0CeISkhvz5WKg+AE6uzd09pW8nUwzl1JBYumVhe4YMWsRY9vSBO1S5Mq9Uq9SstJkIKgA1L2Ooa1rdRBPP2zbRta8ZShqvDyvLd6mdK2rRcopP3cOG/BWc89PLnpPcSJfsJybUh9LXd/s0WmPeWnbwm5mCp8KOY9Lsze4m3uhaJqS9rC9SY6LqS9rC9ej5mJYmk/ymm+Vshp5Q1jlLfOaA8CdeE0Tk1wlVa7u1J1Q0iAzqyqSWQgAka6A+E0LCYVKS5aaKi9CKFHgJInRo6PjTlGed3Dx+Zfo2CpyjLO7gZtvByc1a2KqYmliU+dfOUqKVy6W0YE38BO/ujuo2Cao7VxULqFsEyAWN+JY38BLVEtq3pqfaY2llW1PX18bTxxOGSopWoiup4hwGB7jI+D2Vh6P0VCnT+zRU+Ak6JuwbsCIiCRERAEREAREQBERAEREAREQBERAIG1sJ5ejUpeupUX5m4qe42MxRkIJBFiCQQeII0IPfN6lD313UZ2bEUFzOdalMcSfWUdPSOfjxnM0layqxU4b1yObpG3lUipx3ru4fT3FAkzZ22cThSTh6oXN6SuM6N0XHMesWM57Na45xoeo9c+GqzhU5ypy1ovDONTnKMtaD2kdKuKLsXSgEZmY5GqBtSWOUFTYa8JOvIxrid/Y+6+KxFiaZpp67g+4cT8OubVTqV5PVW3gZxhOrJ6qyzj5pJ2fiKqVE8i7K5YWysQCxIGovYi9tLS/LuHQKBcrBhxfOQx7V1Ud0+dl7gijXp1vlGZabZ8hTUkej52bmNjw5pcjo2vGS2+TLa0fXi1h+T/4dXe3dxcWgYZVrILK54MOJRuq/A81+sg5XjsNUoErVQoRzEXB7DwI6wZudSgrekLxToIOCj4zpXVjTrvW3M6FzYwrS1s4fP78TCKKvU+jTOf5FLfATt7N3OxtcjNTNJOdqlge5fSv3DtmwxNENFU17Tb9DTDRdNe02/T5v1OLu9sNMJSNMAHN6bH0nPX1dA5pxqfJzgldmXyiqxvkD+aOoEjNbv55c4nQdGnKKi4rC3F50KbiouKwtyOJs3dfCYdg9OgA44MzM7C4sbFibaHmnbiJlGKisJYM4xjFYisCIiZGQiIgCIiAIiIAiIgCIiAIiIAiIgCIiAIiIAiIgCIiAIiIB+GRqqVCdGAHvkqIBw8bu5Qrm9VA7etbK34gbyEm4OzwbmgT21Kn6NLTEwlShLbKKfijCVKEnmUU3xSObgdi4ahrSoIh9YKC34jr750oiZJJLCMksLCEREkkREQBERAEREAREQBERAEREAREQBERAEREAREQBERAEREAREQD/2Q==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</a:pPr>
            <a:endParaRPr sz="16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6" descr="data:image/jpeg;base64,/9j/4AAQSkZJRgABAQAAAQABAAD/2wCEAAkGBxIREhISEhAWFRISFxkSEhcSFhcRFhYYFxcXFhUYFxcYHTQgGholGxYZIjEhJSkrLi4uFyA1ODMsOCguLisBCgoKDg0OGxAQGy4lICUvLS0xLS0vMC0tKy01LS0rLy0vLS0tLS8tLzItLS0tKy0tLS0tLS0tLS0tLS0tLS0tLf/AABEIAJoBRwMBIgACEQEDEQH/xAAbAAEAAwEBAQEAAAAAAAAAAAAABAYHBQMCAf/EAEUQAAIBAgMDBwcKAwcFAAAAAAECAAMRBBIhBQYxB0FRYXGBkRMiMlJyobEUIzNjc4KSssHRQmLCFiQlNUOi8BU0RFOz/8QAGgEBAAIDAQAAAAAAAAAAAAAAAAEEAgMFBv/EADURAAIBAwAHBQYFBQAAAAAAAAABAgMEEQUSITFhscETQXGRoTJRgdHh8BQjJDNSFSKywvH/2gAMAwEAAhEDEQA/ANxiIgCIiAIiIAiIgCIiAIiIAiIgCIiAIiIAiIgCIme7e3rNSq1Ok1qSErcfxkaE39W/Dx7AL/nHSPGfczjCbW6TOthdsleDd3EeEAuMSLs/GLWQOvYR0EcRJUAREQBERAEREAREQBERAEREAREQBERAEREAREQBERAEREAREQBERAEREAREQBERAEREA5G9eOOHweIqg2ZUIU9DN5inxYTGMLVsJrnKBhzU2fiQvFVFTuputRvcpme8n27/AMsqGpUH93pEZv534hOy1ie0Dn0An7u7Ar4mzDzKXrsL39gfxdug65c6WwcJh1vVa/8ANVfKPAWE5m92+SYT5jDhTVAsfUpjmFhz9UzPG7SqVmzVahdjzsb+HRIBtWysbhSHXDspCkFxSBYAnQE2HPl906FKurcCDbjbiOphxB7ZU+TLBFMM1VhrXe6+wvmj35vESzY+mcpZdKiC6n3kH+U21H7QCbE8MJWzorWtcajoPAjuNx3T3kgREQBERAEREAREQBERAEREAREQBERAEREAREQBERAEREAREQBERAEREAREQBESp4rbbVamIpKcvkWyEcCdAbk8db6dUAsWKxFJQRUdACLEOwFweOhlK3i2jS2Rg1w+G4sHdCTewZtLtzklwBrfKjEcJV9qCtWfJ8nqZm4DIxJ7rTz302XV+RYT5QhWsrtTOYhjkp+UNDgbDzaze4c0hkMpz48m5bVibk9J5yZYNzN2620aoaxXDKfnanAG3FKfS54dC8TzA1ulgnVlZW1XUZgtRe9HBVuwgzW9xd82qFMNiQgbRaboopgngFZRoCeYiw5rRgF9oUVpqqIoVEAVQOAAFgB3Tn7y7Yp4PDvWqk5AVU21JzMFNhzkAk9xnRq1FUFmYKqgsxY2AA1JJPATJtv4yptvGU6NAE4PDtfW6iqxuMx6ARcdITOeJCySTRd1saK1DOFZQzMwDixAc+UsRfiM9j0EETtyHs3BijSSmDfKNToMzE3ZiBpcsSe+TJEc42kRzjaIiJJIiIgCIiAIiIAiIgCIiAIiIAiIgCIiAIiIAiIgCIiAIiIAiIgCIkbG4unRQ1KtRaaLqzVGCKO0nSASYmW7z8tOCoXXCI2KqDTNrSpD7xGZu4WPTKKdpbf28bUw64dtD5K+Gw9uBzOTeoOlbt2SMkZNd3n5R9nYG61K4qVR/pULVXB6GIOVD7REzBOUKptDGsKGCNM1Et8zmrVTkvleplHqm3DQ5dSBO9uzyHUEs+OrGs3PSo3pUh1F/TbtGWajsnZGHwqeTw9BKSdFNQtz0m3E9Z1jaFkxPEnHYDGU8Z9E2IotRZHBLEU3A1GhFrqAeJyE8Dr2Rj2xlGpQr1fnHYVqFR7BVqgZcr8wRl05rHXrEflB2j8pxzZTdKA8ivWQSXP4jb7okXCJpBJL/sbivJ51VWIF3RSfKK3OuUjXq1uRbTW0reHOWoQpd2uPMWmVdWsMyEHUWa4vY9g4S2UNoVqeUJU0BAUMA+UE/wAOYHL3Wml47YqVFyrUemSblkKsx5rfOBrd1jpxkgyTbe1MbjCqYvMlMgeToIGVnN7KWHFmJHA6A3IAtrqW6mxEwtIBUC5gCAR5yggEhieLE8ewDXKJN2Xsenhx5uZ3PpVKp8pUPNYsebqFhOlAEREAREQBERAEREAREQBERAEREAREQBERAEREAREQBERAEREAREQBERAEoHKfuA21jhimIFI0SytnUupV7G6qD6QK9VwTrpL/ABAKDuxyUbOwdmemcTVH8eIsyg/y0/RHeCR0y9qoAAAsBoAJ9xAEgbdxRo4evVHFKbMvtBTl99pPnH3tp5sFih9UzfhGb9IBitGlredGk1p5YZZC23i2w+QimWRmFMtewViGZQdOcIx+7IB1y82yYfgBmXMeJHCbVhqmZEb1lB8ReSD2iIgCIiAIiIAiIgCIiAIiIAiIgCIiAIiIAiIgCIiAIiIAiIgCIiAIieNesq6swXtIHxh7FkPYsntEg/8AVqH/ALVkihXVxdWDDqIPwmEakJbItP4mEakJPCafxPaIiZmYiVkb74Ai64hSD0Ag+BsZ+DffBkgeUOugNrj3ayt+Nt84115lZ3dD+a8yzzxxNEOjoeDqVPYRYz2lFx/KEKVetQ+SsWosUvnUBrc/DSbK1aFFa03heDfI2Va0KS1pv0b5FEwgIAvx55YP+i/Ktk442vUR/LUunNQRXsPaBdPvGV01Rro/TzTVtyMLkwNG4+lBqHrFQll/2FZjQuaVfPZvOODXMxo3NOtnUe7g1zMp2LVuizatjNfD0D00k/KJgezWal83YnIxpm/8hKn4GXHD77YimiImUKgCi9m0AsL6TRV0hRpScXnPh9TVVv6VOTi87OH1NYiV/dDbTYuhnfKKikq2UEDhdSAeo+4ymcoe3cTQxyU6NcohWmSvNcsQT4TfK4iqXarcbJXEVS7VbUanExzAbexLVUU4ip5zAHUagkAzY5ha3SuE2ljBFtdKum0sYPJ6yjiwHaZHr7SoJbPWppfhmdVv2XOsxbe7/NMQfrB/8xOXtfDvUpMtOmztobIpc2HE2UXt1ytPSElV7NR78bytO/lGr2ait+N/HBu77dww44hPG/wkR978CP8AyVPYGP6THCwUimzIr6DKxytwBHmnXhJ2ztm1cQ+SimdgMxF1XQEAm7EDiRKj0ncSaUYrPg31Kv8AUq7eIxWfBvqab/bjA3t5fhqbKx43tzdR8J54jfjCqRlzOCM11FgNSLHMQQdOjnEyjaeFqYbFGnVXK2VabDQjXzlII0I1t49E9gZFTSNxDZJJPw+pjU0hcR2PCfhu82azsTeqli6hpU0cEKWJNsoAsON7845pYpUOTvZnk8OapHn1jf7qXA8TmPYRLfOxbSnKkpVN72nXtpTlSUqm9/aERE3m8REQBERAEREAREQBERAEREASBtbalLDJnqtYcFA1Zj0ASVWqqis7GyqCzE8wAuT4TGt4Nrvi6rVGuF4Ivqr0dvOeuU7y67CGze93zKl5dKhDZve75nZ2vv1XqEij82vie88fhKxVxVRySzkk8dZ4ztbA3br4u5UBaYNi78L9Cgasfd1zzz7S5nh5k/v4L0OC3UrzSeZP7+C9EcUz1oVnQhkdkYcCpKnxEu9Tk4OXzcXd+unZT3hrjt1lKxuFejUelUFnQ5WHHrFuoggjqMyrWtSik5rl07yatvVpYc448nyb2l+3S3xNVlo4kjO2iVOAY+qQNAx5iNDw48bzMD/5pNl3X2icRhqVQ+lbK3apKk99r986+jbuVX+ye9ffodXR11Kp+XN7VufD6cvAxLAjze8yUnEdo+MjYTgfab4yQOI7Zw6myTOLV9pm9zDN4P8AMMb7Z/SbnML3g/zHG+0f0noNKfs/E72k/wBr4kV+HcJvKKqKALBVAA6AAP2mDsP+d8vOL25WXZBeoCrVAaCZgVYgsyg66/RgkHny357ypoqSiqjfdh/5FTRclFVJPuUf9ihF1erVqL6LF3X7zsw+M+yRe3Obkd1r/EeM88ItlHXrIG06jU8RhiwslVSEPrFnyN4EU5zsSqzk/F9efM57TqTb4N9efM0Tk0xuSu9InSstx2oCR/tLeE4/Kif8RT2aX5jImysYaFalVH+mwY9hPnDv1HfPflOYHaSdBWkR4mXaNXWs5R9z9Ht+Zdo1Na1lD3P0e3nkj7JHz1L21/Ms3GYfsYfP0ftF/Ms2iriUTRqgX2iB8ZZ0TspyfHoWNFbISfFcjD96jfaeI+1/pln5Nx/ez9m36SpbyVL7UxI+ub3KZcOTX/un+zP5llZL9cvF9Sul+sj49WVDfUf4viT9ZT91JP2lz5MR8/VP1f8AUv7Sm74C+1cQfrB7kAly5L/pq/Ug/MP2mec30fF9TPObyPi+p88sWBUDD4kaOGNFusWLr4EN+KVTZFHy70ad7eUIF+i7AX98uPLTUth8P11T7qbfvKhudUBxGEHTUX8wMX8E68V72iL+EZVkn3tept9CiqKqKLKgCqOgAWA8J7RE7h2xERAEREAREQBERAEREAREQBERAK7vziCmBrEcWyr3F1zD8N5kk1blDS+BqH1WUn8QX4mZTPP6Wf5yXDqzg6Tb7ZLgubPxjYGblszCLRpJSX0UUDt6T2k3PfMOYTad3scMRh6dQHUizdTLow8R4TZohrWmu/C656GzRWFOa78LrnodSZfymUAuKpsP9WkWPbTYAnwdR3Tx2pvpjRia4o1aYpU6jU0VqYYEJ5pJIIOpBPGcTbu3sRja1Fq1KmopU3XNTYkMzsh9FtV9HpPbN97c0qlKdNPaujN95c0qlOVPO1dGRJpHJjWvRqp6rhh94W/pmcTSeTOgRh6jkem9l6wgtfxJHdKOi8/iFj3MpaOT/ELwZl2E4P7bD3z3Ml7XwRw+KxNIi1qrOvsVPPS3cbdxkWU7hNVJLiypcRxUkuLN7mFbcYNtDGEG4zML9YNj7wZZsVv1XenkAFNiLF1F24alb6DwlQSmFvbn4k8Z0r++p1o6kPkdG+vadWOrDPxWD6YX0HE6CWjlax2atQwyngpd/ac5U7wFb8Ug7obOOIxVNbeZTIeoeYKuoB7TYd56Jw9p7Q+VY3EYi91LnJ0ZV8yn4qLzTQzTtpy/k0vLOeeDRRbhQnL34Xlnq0j6AkWps+iz+UakpfTziLnThx7J09k0BWr0qV7B2Ck9Cg3JHWADLxtXc7Cth6yYZW+UMhFF2ZyFe3mkgaWvx806Xmu1tKtVOUHju7+hjb2tWqm4PHdva5Iz+8h7f2h5bE0CeISkhvz5WKg+AE6uzd09pW8nUwzl1JBYumVhe4YMWsRY9vSBO1S5Mq9Uq9SstJkIKgA1L2Ooa1rdRBPP2zbRta8ZShqvDyvLd6mdK2rRcopP3cOG/BWc89PLnpPcSJfsJybUh9LXd/s0WmPeWnbwm5mCp8KOY9Lsze4m3uhaJqS9rC9SY6LqS9rC9ej5mJYmk/ymm+Vshp5Q1jlLfOaA8CdeE0Tk1wlVa7u1J1Q0iAzqyqSWQgAka6A+E0LCYVKS5aaKi9CKFHgJInRo6PjTlGed3Dx+Zfo2CpyjLO7gZtvByc1a2KqYmliU+dfOUqKVy6W0YE38BO/ujuo2Cao7VxULqFsEyAWN+JY38BLVEtq3pqfaY2llW1PX18bTxxOGSopWoiup4hwGB7jI+D2Vh6P0VCnT+zRU+Ak6JuwbsCIiCRERAEREAREQBERAEREAREQBERAIG1sJ5ejUpeupUX5m4qe42MxRkIJBFiCQQeII0IPfN6lD313UZ2bEUFzOdalMcSfWUdPSOfjxnM0layqxU4b1yObpG3lUipx3ru4fT3FAkzZ22cThSTh6oXN6SuM6N0XHMesWM57Na45xoeo9c+GqzhU5ypy1ovDONTnKMtaD2kdKuKLsXSgEZmY5GqBtSWOUFTYa8JOvIxrid/Y+6+KxFiaZpp67g+4cT8OubVTqV5PVW3gZxhOrJ6qyzj5pJ2fiKqVE8i7K5YWysQCxIGovYi9tLS/LuHQKBcrBhxfOQx7V1Ud0+dl7gijXp1vlGZabZ8hTUkej52bmNjw5pcjo2vGS2+TLa0fXi1h+T/4dXe3dxcWgYZVrILK54MOJRuq/A81+sg5XjsNUoErVQoRzEXB7DwI6wZudSgrekLxToIOCj4zpXVjTrvW3M6FzYwrS1s4fP78TCKKvU+jTOf5FLfATt7N3OxtcjNTNJOdqlge5fSv3DtmwxNENFU17Tb9DTDRdNe02/T5v1OLu9sNMJSNMAHN6bH0nPX1dA5pxqfJzgldmXyiqxvkD+aOoEjNbv55c4nQdGnKKi4rC3F50KbiouKwtyOJs3dfCYdg9OgA44MzM7C4sbFibaHmnbiJlGKisJYM4xjFYisCIiZGQiIgCIiAIiIAiIgCIiAIiIAiIgCIiAIiIAiIgCIiAIiIB+GRqqVCdGAHvkqIBw8bu5Qrm9VA7etbK34gbyEm4OzwbmgT21Kn6NLTEwlShLbKKfijCVKEnmUU3xSObgdi4ahrSoIh9YKC34jr750oiZJJLCMksLCEREkkREQBERAEREAREQBERAEREAREQBERAEREAREQBERAEREAREQD/2Q==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</a:pPr>
            <a:endParaRPr sz="16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2447" y="5002476"/>
            <a:ext cx="568419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278" r="499" b="12189"/>
          <a:stretch/>
        </p:blipFill>
        <p:spPr>
          <a:xfrm>
            <a:off x="0" y="7901288"/>
            <a:ext cx="12939823" cy="1828799"/>
          </a:xfrm>
          <a:prstGeom prst="rect">
            <a:avLst/>
          </a:prstGeom>
        </p:spPr>
      </p:pic>
      <p:sp>
        <p:nvSpPr>
          <p:cNvPr id="36" name="Google Shape;92;p16"/>
          <p:cNvSpPr txBox="1"/>
          <p:nvPr/>
        </p:nvSpPr>
        <p:spPr>
          <a:xfrm>
            <a:off x="9131842" y="6637483"/>
            <a:ext cx="3871913" cy="1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Deborah Ho, MD</a:t>
            </a:r>
          </a:p>
          <a:p>
            <a:pPr algn="ctr"/>
            <a:r>
              <a:rPr lang="en-US" sz="1600" b="0" i="0" dirty="0">
                <a:solidFill>
                  <a:srgbClr val="F8F8F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Director, Complex Biventricular Reconstruction Program</a:t>
            </a:r>
          </a:p>
          <a:p>
            <a:pPr algn="ctr"/>
            <a:r>
              <a:rPr lang="en-US" sz="16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Lucile Packard Children’s Hospital at Stanford</a:t>
            </a:r>
            <a:endParaRPr lang="en-US" sz="1200" dirty="0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92;p16"/>
          <p:cNvSpPr txBox="1"/>
          <p:nvPr/>
        </p:nvSpPr>
        <p:spPr>
          <a:xfrm>
            <a:off x="9043342" y="3266759"/>
            <a:ext cx="4004272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Jennifer Cohen, MD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Director of Pediatric/Congenital CT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Mount Sinai Kravis Children’s Hospital</a:t>
            </a:r>
          </a:p>
        </p:txBody>
      </p:sp>
      <p:pic>
        <p:nvPicPr>
          <p:cNvPr id="5" name="Picture 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048C4D54-E000-1904-7E0A-84754FAC8D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44" t="2482" r="13210" b="28985"/>
          <a:stretch/>
        </p:blipFill>
        <p:spPr>
          <a:xfrm>
            <a:off x="10159552" y="4226611"/>
            <a:ext cx="1996687" cy="2286010"/>
          </a:xfrm>
          <a:prstGeom prst="rect">
            <a:avLst/>
          </a:prstGeom>
        </p:spPr>
      </p:pic>
      <p:sp>
        <p:nvSpPr>
          <p:cNvPr id="6" name="Google Shape;92;p16">
            <a:extLst>
              <a:ext uri="{FF2B5EF4-FFF2-40B4-BE49-F238E27FC236}">
                <a16:creationId xmlns:a16="http://schemas.microsoft.com/office/drawing/2014/main" id="{7F636E3A-BA77-FA5D-5670-79E01C79D7E7}"/>
              </a:ext>
            </a:extLst>
          </p:cNvPr>
          <p:cNvSpPr txBox="1"/>
          <p:nvPr/>
        </p:nvSpPr>
        <p:spPr>
          <a:xfrm>
            <a:off x="5759461" y="2305633"/>
            <a:ext cx="4250492" cy="139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David </a:t>
            </a:r>
            <a:r>
              <a:rPr lang="en-US" b="1" dirty="0" err="1">
                <a:solidFill>
                  <a:srgbClr val="FFFFFF"/>
                </a:solidFill>
              </a:rPr>
              <a:t>Barris</a:t>
            </a:r>
            <a:r>
              <a:rPr lang="en-US" b="1" dirty="0">
                <a:solidFill>
                  <a:srgbClr val="FFFFFF"/>
                </a:solidFill>
              </a:rPr>
              <a:t> , MD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Advanced Imaging Fellow,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Pediatric Cardiology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Mount Sinai Kravis Children’s Hospital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50A365F-EF8B-7A94-4CD8-1086121BA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640" y="737321"/>
            <a:ext cx="1484085" cy="1572687"/>
          </a:xfrm>
          <a:prstGeom prst="rect">
            <a:avLst/>
          </a:prstGeom>
        </p:spPr>
      </p:pic>
      <p:pic>
        <p:nvPicPr>
          <p:cNvPr id="13" name="Picture 12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2E24AA34-6282-C1F2-6BF8-3C49DA09C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9552" y="964183"/>
            <a:ext cx="1884270" cy="2163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BB816-D082-72D5-F8F5-11ECC065E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952" y="798890"/>
            <a:ext cx="1281961" cy="15606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133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Arial</vt:lpstr>
      <vt:lpstr>Calibri</vt:lpstr>
      <vt:lpstr>30_BasicColor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AIUM. Temp 05</dc:creator>
  <cp:lastModifiedBy>Harrison Redepenning (ASNR)</cp:lastModifiedBy>
  <cp:revision>35</cp:revision>
  <dcterms:modified xsi:type="dcterms:W3CDTF">2023-11-10T19:47:57Z</dcterms:modified>
</cp:coreProperties>
</file>